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9"/>
  </p:notesMasterIdLst>
  <p:handoutMasterIdLst>
    <p:handoutMasterId r:id="rId10"/>
  </p:handoutMasterIdLst>
  <p:sldIdLst>
    <p:sldId id="311" r:id="rId2"/>
    <p:sldId id="312" r:id="rId3"/>
    <p:sldId id="302" r:id="rId4"/>
    <p:sldId id="304" r:id="rId5"/>
    <p:sldId id="307" r:id="rId6"/>
    <p:sldId id="310" r:id="rId7"/>
    <p:sldId id="309"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95" autoAdjust="0"/>
    <p:restoredTop sz="40557" autoAdjust="0"/>
  </p:normalViewPr>
  <p:slideViewPr>
    <p:cSldViewPr snapToGrid="0" snapToObjects="1">
      <p:cViewPr varScale="1">
        <p:scale>
          <a:sx n="57" d="100"/>
          <a:sy n="57" d="100"/>
        </p:scale>
        <p:origin x="-194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A788A2-5DE3-E640-885D-2CE6A1A8D5FE}" type="datetimeFigureOut">
              <a:rPr lang="fr-FR" smtClean="0"/>
              <a:t>29/09/16</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2C7DAF-AE26-3A4F-98FB-992915494EDD}" type="slidenum">
              <a:rPr lang="fr-FR" smtClean="0"/>
              <a:t>‹#›</a:t>
            </a:fld>
            <a:endParaRPr lang="fr-FR" dirty="0"/>
          </a:p>
        </p:txBody>
      </p:sp>
    </p:spTree>
    <p:extLst>
      <p:ext uri="{BB962C8B-B14F-4D97-AF65-F5344CB8AC3E}">
        <p14:creationId xmlns:p14="http://schemas.microsoft.com/office/powerpoint/2010/main" val="4023122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546450-CF3C-5248-A7AE-BFEDFBB50F50}" type="datetimeFigureOut">
              <a:rPr lang="fr-FR" smtClean="0"/>
              <a:t>29/09/16</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C88D87-04B6-3449-AB90-249B3AAB83FF}" type="slidenum">
              <a:rPr lang="fr-FR" smtClean="0"/>
              <a:t>‹#›</a:t>
            </a:fld>
            <a:endParaRPr lang="fr-FR" dirty="0"/>
          </a:p>
        </p:txBody>
      </p:sp>
    </p:spTree>
    <p:extLst>
      <p:ext uri="{BB962C8B-B14F-4D97-AF65-F5344CB8AC3E}">
        <p14:creationId xmlns:p14="http://schemas.microsoft.com/office/powerpoint/2010/main" val="3061462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biodiversité ou diversité biologique est</a:t>
            </a:r>
            <a:r>
              <a:rPr lang="fr-FR" baseline="0" dirty="0" smtClean="0"/>
              <a:t> un terme scientifique apparu dans les années 80. </a:t>
            </a:r>
            <a:r>
              <a:rPr lang="fr-FR" b="1" baseline="0" dirty="0" smtClean="0"/>
              <a:t>La biodiversité désigne la diversité du monde vivant présent sur notre planète</a:t>
            </a:r>
            <a:r>
              <a:rPr lang="fr-FR" baseline="0" dirty="0" smtClean="0"/>
              <a:t>.</a:t>
            </a:r>
          </a:p>
          <a:p>
            <a:endParaRPr lang="fr-FR" baseline="0" dirty="0" smtClean="0"/>
          </a:p>
          <a:p>
            <a:r>
              <a:rPr lang="fr-FR" baseline="0" dirty="0" smtClean="0"/>
              <a:t>D’abord cantonné au domaine scientifique, ce terme est aujourd’hui très largement utilisé dans le langage courant, en particulier dans les médias où elle est souvent décrite de manière partielle. En effet, les médias (reportages télévisés, magazines, etc.) se font régulièrement le relais de la défense de la cause des animaux de la savane, des océans ou des zones polaires (cf. mosaïque d’image, à droite sur la diapo) et peuvent laisser à penser que la biodiversité est une notion très éloignée de notre environnement quotidien. Or, cette biodiversité est partout, même dans notre propre jardin.</a:t>
            </a:r>
          </a:p>
          <a:p>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1" dirty="0" smtClean="0"/>
              <a:t>La biodiversité</a:t>
            </a:r>
            <a:r>
              <a:rPr lang="fr-FR" b="1" baseline="0" dirty="0" smtClean="0"/>
              <a:t> est un concept scientifique que l’on peut présenter de manière simplifiée au travers de trois niveaux liés les uns avec les autres : les gènes, les espèces et les écosystèmes.</a:t>
            </a:r>
          </a:p>
          <a:p>
            <a:pPr marL="0" marR="0" indent="0" algn="l" defTabSz="457200" rtl="0" eaLnBrk="1" fontAlgn="auto" latinLnBrk="0" hangingPunct="1">
              <a:lnSpc>
                <a:spcPct val="100000"/>
              </a:lnSpc>
              <a:spcBef>
                <a:spcPts val="0"/>
              </a:spcBef>
              <a:spcAft>
                <a:spcPts val="0"/>
              </a:spcAft>
              <a:buClrTx/>
              <a:buSzTx/>
              <a:buFontTx/>
              <a:buNone/>
              <a:tabLst/>
              <a:defRPr/>
            </a:pPr>
            <a:endParaRPr lang="fr-FR" b="1" baseline="0" dirty="0" smtClean="0"/>
          </a:p>
          <a:p>
            <a:r>
              <a:rPr lang="fr-FR" dirty="0" smtClean="0"/>
              <a:t>Le premier niveau de la biodiversité correspond aux </a:t>
            </a:r>
            <a:r>
              <a:rPr lang="fr-FR" b="1" dirty="0" smtClean="0"/>
              <a:t>gènes</a:t>
            </a:r>
            <a:r>
              <a:rPr lang="fr-FR" dirty="0" smtClean="0"/>
              <a:t>, c’est-à-dire </a:t>
            </a:r>
            <a:r>
              <a:rPr lang="fr-FR" b="1" dirty="0" smtClean="0"/>
              <a:t>la diversité</a:t>
            </a:r>
            <a:r>
              <a:rPr lang="fr-FR" b="1" baseline="0" dirty="0" smtClean="0"/>
              <a:t> portée par le patrimoine génétique</a:t>
            </a:r>
            <a:r>
              <a:rPr lang="fr-FR" baseline="0" dirty="0" smtClean="0"/>
              <a:t>. C’est un maillon qui échappe à notre perception et qui est souvent omis dans la vulgarisation autour de la biodiversité. Et pourtant, ce compartiment est essentiel car le patrimoine génétique est une forme d’assurance-vie pour toutes les espèces sur Terre.</a:t>
            </a:r>
          </a:p>
          <a:p>
            <a:r>
              <a:rPr lang="fr-FR" baseline="0" dirty="0" smtClean="0"/>
              <a:t>Deux principes importants sont à retenir :</a:t>
            </a:r>
          </a:p>
          <a:p>
            <a:r>
              <a:rPr lang="fr-FR" b="1" baseline="0" dirty="0" smtClean="0"/>
              <a:t>- plus une espèce est représentée par un nombre important d’individus, plus il existe d’assemblages différents en terme génétique et plus les gènes rares ont de chances de subsister ;</a:t>
            </a:r>
          </a:p>
          <a:p>
            <a:pPr marL="0" indent="0">
              <a:buFontTx/>
              <a:buNone/>
            </a:pPr>
            <a:r>
              <a:rPr lang="fr-FR" b="1" baseline="0" dirty="0" smtClean="0"/>
              <a:t>- plus une espèce présente une diversité génétique importante, plus elle sera capable de s’adapter à de nouvelles conditions dans le milieu ou de survivre à de nouvelles maladies, etc.</a:t>
            </a:r>
          </a:p>
          <a:p>
            <a:pPr marL="0" marR="0" indent="0" algn="l" defTabSz="457200" rtl="0" eaLnBrk="1" fontAlgn="auto" latinLnBrk="0" hangingPunct="1">
              <a:lnSpc>
                <a:spcPct val="100000"/>
              </a:lnSpc>
              <a:spcBef>
                <a:spcPts val="0"/>
              </a:spcBef>
              <a:spcAft>
                <a:spcPts val="0"/>
              </a:spcAft>
              <a:buClrTx/>
              <a:buSzTx/>
              <a:buFontTx/>
              <a:buNone/>
              <a:tabLst/>
              <a:defRPr/>
            </a:pPr>
            <a:endParaRPr lang="fr-FR"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Le deuxième niveau </a:t>
            </a:r>
            <a:r>
              <a:rPr lang="fr-FR" baseline="0" dirty="0" smtClean="0"/>
              <a:t>correspond à la </a:t>
            </a:r>
            <a:r>
              <a:rPr lang="fr-FR" b="1" baseline="0" dirty="0" smtClean="0"/>
              <a:t>biodiversité des espèces </a:t>
            </a:r>
            <a:r>
              <a:rPr lang="fr-FR" baseline="0" dirty="0" smtClean="0"/>
              <a:t>(ou biodiversité spécifique). C’est sans doute le niveau le plus facilement compréhensible et le plus évident pour un non-spécialiste : plus le nombre d’espèces observé est important, plus la diversité biologique est importante.</a:t>
            </a:r>
          </a:p>
          <a:p>
            <a:endParaRPr lang="fr-FR" dirty="0" smtClean="0"/>
          </a:p>
          <a:p>
            <a:r>
              <a:rPr lang="fr-FR" dirty="0" smtClean="0"/>
              <a:t>Le troisième niveau de la biodiversité</a:t>
            </a:r>
            <a:r>
              <a:rPr lang="fr-FR" baseline="0" dirty="0" smtClean="0"/>
              <a:t> correspond à la </a:t>
            </a:r>
            <a:r>
              <a:rPr lang="fr-FR" b="1" baseline="0" dirty="0" smtClean="0"/>
              <a:t>diversité des écosystèmes</a:t>
            </a:r>
            <a:r>
              <a:rPr lang="fr-FR" baseline="0" dirty="0" smtClean="0"/>
              <a:t>, ou diversité écosystémique. A cette échelle, il s’agit des différents types de milieux naturels que l’on peut trouver sur un territoire donnée (une région, un pays, etc.). Plus les types d’écosystèmes sont nombreux, plus la diversité écosystémique est importante.</a:t>
            </a:r>
          </a:p>
          <a:p>
            <a:endParaRPr lang="fr-FR" baseline="0" dirty="0" smtClean="0"/>
          </a:p>
          <a:p>
            <a:r>
              <a:rPr lang="fr-FR" dirty="0" smtClean="0"/>
              <a:t>Dans</a:t>
            </a:r>
            <a:r>
              <a:rPr lang="fr-FR" baseline="0" dirty="0" smtClean="0"/>
              <a:t> les écosystèmes, les espèces interagissent les unes avec les autres sous la forme de </a:t>
            </a:r>
            <a:r>
              <a:rPr lang="fr-FR" b="1" baseline="0" dirty="0" smtClean="0"/>
              <a:t>réseaux trophiques </a:t>
            </a:r>
            <a:r>
              <a:rPr lang="fr-FR" baseline="0" dirty="0" smtClean="0"/>
              <a:t>(« chaînes alimentaires ») au sein desquels s’opèrent des transferts de matière et d’énergie. Il existe de </a:t>
            </a:r>
            <a:r>
              <a:rPr lang="fr-FR" b="1" baseline="0" dirty="0" smtClean="0"/>
              <a:t>nombreuses formes d’interactions entre les espèces</a:t>
            </a:r>
            <a:r>
              <a:rPr lang="fr-FR" baseline="0" dirty="0" smtClean="0"/>
              <a:t>, comme la prédation, le parasitisme ou encore la symbiose.</a:t>
            </a:r>
          </a:p>
          <a:p>
            <a:endParaRPr lang="fr-FR" baseline="0" dirty="0" smtClean="0"/>
          </a:p>
          <a:p>
            <a:r>
              <a:rPr lang="fr-FR" b="1" baseline="0" dirty="0" smtClean="0"/>
              <a:t>Contrairement à l’image que chacun pourrait avoir par rapport à sa place au sein des écosystèmes, nous faisons également partie de cette grande organisation du vivant et notre propre survie en </a:t>
            </a:r>
            <a:r>
              <a:rPr lang="fr-FR" b="1" baseline="0" smtClean="0"/>
              <a:t>dépend !</a:t>
            </a:r>
            <a:endParaRPr lang="fr-FR" b="1" baseline="0" dirty="0" smtClean="0"/>
          </a:p>
          <a:p>
            <a:endParaRPr lang="fr-FR" dirty="0"/>
          </a:p>
        </p:txBody>
      </p:sp>
      <p:sp>
        <p:nvSpPr>
          <p:cNvPr id="4" name="Espace réservé du numéro de diapositive 3"/>
          <p:cNvSpPr>
            <a:spLocks noGrp="1"/>
          </p:cNvSpPr>
          <p:nvPr>
            <p:ph type="sldNum" sz="quarter" idx="10"/>
          </p:nvPr>
        </p:nvSpPr>
        <p:spPr/>
        <p:txBody>
          <a:bodyPr/>
          <a:lstStyle/>
          <a:p>
            <a:fld id="{5EC88D87-04B6-3449-AB90-249B3AAB83FF}" type="slidenum">
              <a:rPr lang="fr-FR" smtClean="0"/>
              <a:t>1</a:t>
            </a:fld>
            <a:endParaRPr lang="fr-FR" dirty="0"/>
          </a:p>
        </p:txBody>
      </p:sp>
    </p:spTree>
    <p:extLst>
      <p:ext uri="{BB962C8B-B14F-4D97-AF65-F5344CB8AC3E}">
        <p14:creationId xmlns:p14="http://schemas.microsoft.com/office/powerpoint/2010/main" val="1093046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Depuis</a:t>
            </a:r>
            <a:r>
              <a:rPr lang="fr-FR" baseline="0" dirty="0" smtClean="0"/>
              <a:t> les années 70, les scientifiques ont mis en évidence une </a:t>
            </a:r>
            <a:r>
              <a:rPr lang="fr-FR" b="1" baseline="0" dirty="0" smtClean="0"/>
              <a:t>diminution notable et inquiétante de la biodiversité à l’échelle mondiale</a:t>
            </a:r>
            <a:r>
              <a:rPr lang="fr-FR" baseline="0" dirty="0" smtClean="0"/>
              <a:t>. On parle </a:t>
            </a:r>
            <a:r>
              <a:rPr lang="fr-FR" b="0" baseline="0" dirty="0" smtClean="0"/>
              <a:t>d’</a:t>
            </a:r>
            <a:r>
              <a:rPr lang="fr-FR" b="1" baseline="0" dirty="0" smtClean="0"/>
              <a:t>érosion de la biodiversité</a:t>
            </a:r>
            <a:r>
              <a:rPr lang="fr-FR" baseline="0" dirty="0" smtClean="0"/>
              <a:t>. Ce sont les espèces les plus spécialisées (ne se nourrissant que d’un seul type de proie, par exemple) ou tributaires de la qualité de leurs milieux de vie (les amphibiens, par exemple) qui essuient les plus fortes pertes.</a:t>
            </a:r>
          </a:p>
          <a:p>
            <a:endParaRPr lang="fr-FR" baseline="0" dirty="0" smtClean="0"/>
          </a:p>
          <a:p>
            <a:r>
              <a:rPr lang="fr-FR" baseline="0" dirty="0" smtClean="0"/>
              <a:t>Les scientifiques décrivent ce phénomène comme la </a:t>
            </a:r>
            <a:r>
              <a:rPr lang="fr-FR" b="1" baseline="0" dirty="0" smtClean="0"/>
              <a:t>sixième grande vague d’extinction</a:t>
            </a:r>
            <a:r>
              <a:rPr lang="fr-FR" baseline="0" dirty="0" smtClean="0"/>
              <a:t>. En effet, depuis l’apparition de la vie sur Terre, les scientifiques ont découvert que notre planète a toujours connu des cycles récurrents d’apparitions et d’extinctions massives d’espèces. La plus connue est celle survenue entre le Crétacé et l’ère tertiaire au cours de laquelle les espèces dominantes (les dinosaures) ont disparu de la surface du globe. La crise que nous traversons actuellement est différente dans le sens où </a:t>
            </a:r>
            <a:r>
              <a:rPr lang="fr-FR" b="1" baseline="0" dirty="0" smtClean="0"/>
              <a:t>la vitesse d’extinction constatée actuellement est sans commune mesure avec celle des précédentes vagues</a:t>
            </a:r>
            <a:r>
              <a:rPr lang="fr-FR" baseline="0" dirty="0" smtClean="0"/>
              <a:t>. Bon nombre d’experts pointent directement du doigt l’Homme et son développement comme cause majeure de disparition d’espèces.</a:t>
            </a:r>
            <a:endParaRPr lang="fr-FR" dirty="0" smtClean="0"/>
          </a:p>
          <a:p>
            <a:endParaRPr lang="fr-FR" dirty="0" smtClean="0"/>
          </a:p>
          <a:p>
            <a:r>
              <a:rPr lang="fr-FR" b="1" dirty="0" smtClean="0"/>
              <a:t>L’érosion de la biodiversité constatée à l’échelle mondiale s’observe également à l’échelle</a:t>
            </a:r>
            <a:r>
              <a:rPr lang="fr-FR" b="1" baseline="0" dirty="0" smtClean="0"/>
              <a:t> européenne</a:t>
            </a:r>
            <a:r>
              <a:rPr lang="fr-FR" baseline="0" dirty="0" smtClean="0"/>
              <a:t>. Durant les derniers siècles, l’Europe a fait l’objet de nombreux aménagements en lien avec le développement de nos sociétés. Ces aménagements ont eu une influence importante sur la place laissée à la nature dans nos paysages agricoles, industriels et urbains. L’exemple présenté dans la diapositive montre </a:t>
            </a:r>
            <a:r>
              <a:rPr lang="fr-FR" b="1" baseline="0" dirty="0" smtClean="0"/>
              <a:t>l’évolution de l’abondance de différentes espèces d’oiseaux</a:t>
            </a:r>
            <a:r>
              <a:rPr lang="fr-FR" baseline="0" dirty="0" smtClean="0"/>
              <a:t>. Ce graphique est le fruit d’une étude menée par le Muséum national d’histoire naturelle. Globalement, l’abondance de toutes les espèces d’oiseaux en Europe a diminué de 10 % entre 1980 et 2006. Il est important de noter que la perte de biodiversité la plus importante concerne les oiseaux vivant dans les milieux agricoles (Alouette des champs, par exemple) : ces derniers ont vu leur abondance réduite de moitié depuis 1980. Cette baisse significative et inquiétante s’explique par les changements de pratiques agricoles qui se sont produits lors des dernières décennies (mécanisation, utilisation de pesticides, arrachage des haies, etc.).</a:t>
            </a:r>
            <a:endParaRPr lang="fr-FR" dirty="0" smtClean="0"/>
          </a:p>
          <a:p>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1" dirty="0" smtClean="0"/>
              <a:t>Notre région n’échappe pas au phénomène mondial</a:t>
            </a:r>
            <a:r>
              <a:rPr lang="fr-FR" b="1" baseline="0" dirty="0" smtClean="0"/>
              <a:t> d’érosion de la biodiversité</a:t>
            </a:r>
            <a:r>
              <a:rPr lang="fr-FR" baseline="0" dirty="0" smtClean="0"/>
              <a:t>. Chez nous, les espèces sont également menacées, certaines ayant d’ailleurs déjà complètement disparu de nos paysages. Comme beaucoup de ces espèces sont quasiment inconnues du grand public, la disparition de la biodiversité passe finalement presqu’inaperçue.</a:t>
            </a:r>
          </a:p>
          <a:p>
            <a:endParaRPr lang="fr-FR" dirty="0"/>
          </a:p>
        </p:txBody>
      </p:sp>
      <p:sp>
        <p:nvSpPr>
          <p:cNvPr id="4" name="Espace réservé du numéro de diapositive 3"/>
          <p:cNvSpPr>
            <a:spLocks noGrp="1"/>
          </p:cNvSpPr>
          <p:nvPr>
            <p:ph type="sldNum" sz="quarter" idx="10"/>
          </p:nvPr>
        </p:nvSpPr>
        <p:spPr/>
        <p:txBody>
          <a:bodyPr/>
          <a:lstStyle/>
          <a:p>
            <a:fld id="{5EC88D87-04B6-3449-AB90-249B3AAB83FF}" type="slidenum">
              <a:rPr lang="fr-FR" smtClean="0"/>
              <a:t>2</a:t>
            </a:fld>
            <a:endParaRPr lang="fr-FR" dirty="0"/>
          </a:p>
        </p:txBody>
      </p:sp>
    </p:spTree>
    <p:extLst>
      <p:ext uri="{BB962C8B-B14F-4D97-AF65-F5344CB8AC3E}">
        <p14:creationId xmlns:p14="http://schemas.microsoft.com/office/powerpoint/2010/main" val="4238521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L’Homme fait partie des écosystèmes et en tire d’ailleurs de nombreux bénéfices</a:t>
            </a:r>
            <a:r>
              <a:rPr lang="fr-FR" dirty="0" smtClean="0"/>
              <a:t>.</a:t>
            </a:r>
            <a:r>
              <a:rPr lang="fr-FR" baseline="0" dirty="0" smtClean="0"/>
              <a:t> Des chercheurs ont mené à la fin des années 90 un vaste projet pour identifier et mesurer les services que la nature nous rend au quotidien, pour notre survie et notre développement. On parle de </a:t>
            </a:r>
            <a:r>
              <a:rPr lang="fr-FR" b="1" baseline="0" dirty="0" smtClean="0"/>
              <a:t>services écosystémiques</a:t>
            </a:r>
            <a:r>
              <a:rPr lang="fr-FR" baseline="0" dirty="0" smtClean="0"/>
              <a:t>. Certains services peuvent même être chiffrés d’un point de vue économique. Par exemple : les zones humides remplissent une fonction de station d’épuration naturelle. En comparant l’épuration réalisée par une station d’épuration avec celle réalisée par une zone humide, il est possible de calculer la valeur économique du service « épuration des eaux » rendu par une zone humide.</a:t>
            </a:r>
          </a:p>
          <a:p>
            <a:endParaRPr lang="fr-FR" baseline="0" dirty="0" smtClean="0"/>
          </a:p>
          <a:p>
            <a:r>
              <a:rPr lang="fr-FR" baseline="0" dirty="0" smtClean="0"/>
              <a:t>Il existe </a:t>
            </a:r>
            <a:r>
              <a:rPr lang="fr-FR" b="1" baseline="0" dirty="0" smtClean="0"/>
              <a:t>différents types de services </a:t>
            </a:r>
            <a:r>
              <a:rPr lang="fr-FR" baseline="0" dirty="0" smtClean="0"/>
              <a:t>rendus par les écosystèmes :</a:t>
            </a:r>
          </a:p>
          <a:p>
            <a:r>
              <a:rPr lang="fr-FR" baseline="0" dirty="0" smtClean="0"/>
              <a:t>- les </a:t>
            </a:r>
            <a:r>
              <a:rPr lang="fr-FR" b="1" baseline="0" dirty="0" smtClean="0"/>
              <a:t>services de support </a:t>
            </a:r>
            <a:r>
              <a:rPr lang="fr-FR" baseline="0" dirty="0" smtClean="0"/>
              <a:t>: ce sont les processus de base nécessaires au bon fonctionnement des écosystèmes, comme la formation des sols (cf. photo) ;</a:t>
            </a:r>
          </a:p>
          <a:p>
            <a:pPr marL="0" indent="0">
              <a:buFontTx/>
              <a:buNone/>
            </a:pPr>
            <a:r>
              <a:rPr lang="fr-FR" dirty="0" smtClean="0"/>
              <a:t>- les </a:t>
            </a:r>
            <a:r>
              <a:rPr lang="fr-FR" b="1" dirty="0" smtClean="0"/>
              <a:t>services d’approvisionnement </a:t>
            </a:r>
            <a:r>
              <a:rPr lang="fr-FR" dirty="0" smtClean="0"/>
              <a:t>: ce sont tous les biens issus</a:t>
            </a:r>
            <a:r>
              <a:rPr lang="fr-FR" baseline="0" dirty="0" smtClean="0"/>
              <a:t> de la production des écosystèmes (nourriture, médicaments, fibres textiles naturelles, bois pour le chauffage ou la construction) ;</a:t>
            </a:r>
          </a:p>
          <a:p>
            <a:pPr marL="0" indent="0">
              <a:buFontTx/>
              <a:buNone/>
            </a:pPr>
            <a:r>
              <a:rPr lang="fr-FR" b="0" dirty="0" smtClean="0"/>
              <a:t>-</a:t>
            </a:r>
            <a:r>
              <a:rPr lang="fr-FR" b="1" baseline="0" dirty="0" smtClean="0"/>
              <a:t> </a:t>
            </a:r>
            <a:r>
              <a:rPr lang="fr-FR" b="1" dirty="0" smtClean="0"/>
              <a:t>les services de régulation </a:t>
            </a:r>
            <a:r>
              <a:rPr lang="fr-FR" dirty="0" smtClean="0"/>
              <a:t>: ce sont les éléments des écosystèmes contrôlant certains paramètres de</a:t>
            </a:r>
            <a:r>
              <a:rPr lang="fr-FR" baseline="0" dirty="0" smtClean="0"/>
              <a:t> l’environnement (exemple des marais permettant de réguler les inondations) ;</a:t>
            </a:r>
          </a:p>
          <a:p>
            <a:pPr marL="0" indent="0">
              <a:buFontTx/>
              <a:buNone/>
            </a:pPr>
            <a:r>
              <a:rPr lang="fr-FR" dirty="0" smtClean="0"/>
              <a:t>- </a:t>
            </a:r>
            <a:r>
              <a:rPr lang="fr-FR" b="1" dirty="0" smtClean="0"/>
              <a:t>les services culturels </a:t>
            </a:r>
            <a:r>
              <a:rPr lang="fr-FR" dirty="0" smtClean="0"/>
              <a:t>: ce sont les richesses de nos paysages</a:t>
            </a:r>
            <a:r>
              <a:rPr lang="fr-FR" baseline="0" dirty="0" smtClean="0"/>
              <a:t> et</a:t>
            </a:r>
            <a:r>
              <a:rPr lang="fr-FR" dirty="0" smtClean="0"/>
              <a:t> de notre cadre de vie ainsi</a:t>
            </a:r>
            <a:r>
              <a:rPr lang="fr-FR" baseline="0" dirty="0" smtClean="0"/>
              <a:t> que</a:t>
            </a:r>
            <a:r>
              <a:rPr lang="fr-FR" dirty="0" smtClean="0"/>
              <a:t> les valeurs récréatives</a:t>
            </a:r>
            <a:r>
              <a:rPr lang="fr-FR" baseline="0" dirty="0" smtClean="0"/>
              <a:t> ou spirituelles portées par la nature (activités de sport de nature, par exemple).</a:t>
            </a:r>
            <a:endParaRPr lang="fr-FR" dirty="0"/>
          </a:p>
        </p:txBody>
      </p:sp>
      <p:sp>
        <p:nvSpPr>
          <p:cNvPr id="4" name="Espace réservé du numéro de diapositive 3"/>
          <p:cNvSpPr>
            <a:spLocks noGrp="1"/>
          </p:cNvSpPr>
          <p:nvPr>
            <p:ph type="sldNum" sz="quarter" idx="10"/>
          </p:nvPr>
        </p:nvSpPr>
        <p:spPr/>
        <p:txBody>
          <a:bodyPr/>
          <a:lstStyle/>
          <a:p>
            <a:fld id="{5EC88D87-04B6-3449-AB90-249B3AAB83FF}" type="slidenum">
              <a:rPr lang="fr-FR" smtClean="0"/>
              <a:t>3</a:t>
            </a:fld>
            <a:endParaRPr lang="fr-FR" dirty="0"/>
          </a:p>
        </p:txBody>
      </p:sp>
    </p:spTree>
    <p:extLst>
      <p:ext uri="{BB962C8B-B14F-4D97-AF65-F5344CB8AC3E}">
        <p14:creationId xmlns:p14="http://schemas.microsoft.com/office/powerpoint/2010/main" val="1882163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 notre région, au-delà de la simple destruction des milieux naturels, </a:t>
            </a:r>
            <a:r>
              <a:rPr lang="fr-FR" b="1" dirty="0" smtClean="0"/>
              <a:t>la fragmentation du territoire</a:t>
            </a:r>
            <a:r>
              <a:rPr lang="fr-FR" dirty="0" smtClean="0"/>
              <a:t>, plus insidieuse, est l’une des principales</a:t>
            </a:r>
            <a:r>
              <a:rPr lang="fr-FR" baseline="0" dirty="0" smtClean="0"/>
              <a:t> causes identifiées d’érosion de la biodiversité. La fragmentation produite par les zones urbaines, les zones agricoles intensives et les infrastructures de transport (routes, autoroutes, voies ferrées, canaux, etc.) correspond au </a:t>
            </a:r>
            <a:r>
              <a:rPr lang="fr-FR" b="1" baseline="0" dirty="0" smtClean="0"/>
              <a:t>découpage de notre territoire en fragments de nature</a:t>
            </a:r>
            <a:r>
              <a:rPr lang="fr-FR" baseline="0" dirty="0" smtClean="0"/>
              <a:t>. Plus un paysage est fragmenté, plus il abrite des paysages banals et plus la diversité des espèces qui les occupent diminue. La disparition d’espèces entraîne une simplification des réseaux trophiques et une fragilisation des écosystèmes.</a:t>
            </a:r>
            <a:endParaRPr lang="is-IS" baseline="0" dirty="0" smtClean="0"/>
          </a:p>
        </p:txBody>
      </p:sp>
      <p:sp>
        <p:nvSpPr>
          <p:cNvPr id="4" name="Espace réservé du numéro de diapositive 3"/>
          <p:cNvSpPr>
            <a:spLocks noGrp="1"/>
          </p:cNvSpPr>
          <p:nvPr>
            <p:ph type="sldNum" sz="quarter" idx="10"/>
          </p:nvPr>
        </p:nvSpPr>
        <p:spPr/>
        <p:txBody>
          <a:bodyPr/>
          <a:lstStyle/>
          <a:p>
            <a:fld id="{5EC88D87-04B6-3449-AB90-249B3AAB83FF}" type="slidenum">
              <a:rPr lang="fr-FR" smtClean="0"/>
              <a:t>4</a:t>
            </a:fld>
            <a:endParaRPr lang="fr-FR" dirty="0"/>
          </a:p>
        </p:txBody>
      </p:sp>
    </p:spTree>
    <p:extLst>
      <p:ext uri="{BB962C8B-B14F-4D97-AF65-F5344CB8AC3E}">
        <p14:creationId xmlns:p14="http://schemas.microsoft.com/office/powerpoint/2010/main" val="369258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La fragmentation des paysages a des conséquences désastreuses sur les espèces vivantes mais il existe des solutions pour en limiter les effets. Il est possible, au travers d’aménagements particuliers, de rendre les barrières moins hermétiques et de laisser à nouveau les individus se déplacer dans nos paysages. Cette opération de « décloisonnement » s’applique sur le territoire au travers de politiques d’aménagement regroupées sous l’appellation « </a:t>
            </a:r>
            <a:r>
              <a:rPr lang="fr-FR" b="1" baseline="0" dirty="0" smtClean="0"/>
              <a:t>Trame verte et bleue</a:t>
            </a:r>
            <a:r>
              <a:rPr lang="fr-FR" baseline="0" dirty="0" smtClean="0"/>
              <a:t> ».</a:t>
            </a:r>
          </a:p>
          <a:p>
            <a:endParaRPr lang="fr-FR" baseline="0" dirty="0" smtClean="0"/>
          </a:p>
          <a:p>
            <a:r>
              <a:rPr lang="fr-FR" baseline="0" dirty="0" smtClean="0"/>
              <a:t>Il s’agit ici de penser autrement l’aménagement du territoire et de recréer des liens entre des secteurs riches en espèces et en bon état (désignés sous l’expression « réservoirs de biodiversité ») au travers de liaisons (appelés corridors écologiques). Les corridors peuvent être de différentes natures (haies, cours d’eau, réseau de mares, etc.) et de différentes formes (couloirs continus, discontinus, étroits ou larges). </a:t>
            </a:r>
            <a:r>
              <a:rPr lang="fr-FR" b="1" baseline="0" dirty="0" smtClean="0"/>
              <a:t>La Trame verte et bleue vise ainsi à recréer un maillage écologique permettant aux espèces sauvages de se maintenir et se déplacer au sein des paysages. C’est une démarche politique qui s’appuie sur des constats scientifiques.</a:t>
            </a:r>
          </a:p>
          <a:p>
            <a:endParaRPr lang="fr-FR" baseline="0" dirty="0" smtClean="0"/>
          </a:p>
          <a:p>
            <a:r>
              <a:rPr lang="fr-FR" baseline="0" dirty="0" smtClean="0"/>
              <a:t>Au-delà de la préservation de la biodiversité, la Trame verte et bleue est une formidable </a:t>
            </a:r>
            <a:r>
              <a:rPr lang="fr-FR" b="1" baseline="0" dirty="0" smtClean="0"/>
              <a:t>opportunité de développement durable </a:t>
            </a:r>
            <a:r>
              <a:rPr lang="fr-FR" baseline="0" dirty="0" smtClean="0"/>
              <a:t>car elle est le support de nombreuses activités économiques et/ou sociales. Par exemple, une haie est à la fois un corridor écologique pour les espèces forestières mais est aussi une source de bois de chauffage, aide à lutter contre les inondations, abrite des animaux se nourrissant de ravageurs des cultures, etc.</a:t>
            </a:r>
          </a:p>
          <a:p>
            <a:endParaRPr lang="fr-FR" baseline="0" dirty="0" smtClean="0"/>
          </a:p>
          <a:p>
            <a:r>
              <a:rPr lang="fr-FR" baseline="0" dirty="0" smtClean="0"/>
              <a:t>La Trame verte et bleue contribue également à la qualité de notre environnement (et donc de notre santé) et à l’attractivité de nos territoires.</a:t>
            </a:r>
            <a:endParaRPr lang="fr-FR" dirty="0"/>
          </a:p>
        </p:txBody>
      </p:sp>
      <p:sp>
        <p:nvSpPr>
          <p:cNvPr id="4" name="Espace réservé du numéro de diapositive 3"/>
          <p:cNvSpPr>
            <a:spLocks noGrp="1"/>
          </p:cNvSpPr>
          <p:nvPr>
            <p:ph type="sldNum" sz="quarter" idx="10"/>
          </p:nvPr>
        </p:nvSpPr>
        <p:spPr/>
        <p:txBody>
          <a:bodyPr/>
          <a:lstStyle/>
          <a:p>
            <a:fld id="{5EC88D87-04B6-3449-AB90-249B3AAB83FF}" type="slidenum">
              <a:rPr lang="fr-FR" smtClean="0"/>
              <a:t>5</a:t>
            </a:fld>
            <a:endParaRPr lang="fr-FR" dirty="0"/>
          </a:p>
        </p:txBody>
      </p:sp>
    </p:spTree>
    <p:extLst>
      <p:ext uri="{BB962C8B-B14F-4D97-AF65-F5344CB8AC3E}">
        <p14:creationId xmlns:p14="http://schemas.microsoft.com/office/powerpoint/2010/main" val="2437687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Plus concrètement, mettre en place des actions dans</a:t>
            </a:r>
            <a:r>
              <a:rPr lang="fr-FR" baseline="0" dirty="0" smtClean="0"/>
              <a:t> le cadre de</a:t>
            </a:r>
            <a:r>
              <a:rPr lang="fr-FR" dirty="0" smtClean="0"/>
              <a:t> la Trame verte et bleue se traduit par différentes opérations d’aménagement</a:t>
            </a:r>
            <a:r>
              <a:rPr lang="fr-FR" baseline="0" dirty="0" smtClean="0"/>
              <a:t> :</a:t>
            </a:r>
            <a:r>
              <a:rPr lang="fr-FR" baseline="0" dirty="0"/>
              <a:t> </a:t>
            </a:r>
            <a:r>
              <a:rPr lang="fr-FR" baseline="0" dirty="0" smtClean="0"/>
              <a:t>forêts périurbaines, voies végétalisées, agriculture durable, plantations de haies</a:t>
            </a:r>
            <a:r>
              <a:rPr lang="is-IS" baseline="0" dirty="0" smtClean="0"/>
              <a:t>… ou la </a:t>
            </a:r>
            <a:r>
              <a:rPr lang="is-IS" b="1" baseline="0" dirty="0" smtClean="0"/>
              <a:t>création d’espaces de biodiversité dans les établissements scolaires </a:t>
            </a:r>
            <a:r>
              <a:rPr lang="is-IS" baseline="0" dirty="0" smtClean="0"/>
              <a:t>(écoles, collèges, lycées, universités, etc.)</a:t>
            </a:r>
            <a:endParaRPr lang="fr-FR" baseline="0" dirty="0" smtClean="0"/>
          </a:p>
        </p:txBody>
      </p:sp>
      <p:sp>
        <p:nvSpPr>
          <p:cNvPr id="4" name="Espace réservé du numéro de diapositive 3"/>
          <p:cNvSpPr>
            <a:spLocks noGrp="1"/>
          </p:cNvSpPr>
          <p:nvPr>
            <p:ph type="sldNum" sz="quarter" idx="10"/>
          </p:nvPr>
        </p:nvSpPr>
        <p:spPr/>
        <p:txBody>
          <a:bodyPr/>
          <a:lstStyle/>
          <a:p>
            <a:fld id="{5EC88D87-04B6-3449-AB90-249B3AAB83FF}" type="slidenum">
              <a:rPr lang="fr-FR" smtClean="0"/>
              <a:t>6</a:t>
            </a:fld>
            <a:endParaRPr lang="fr-FR" dirty="0"/>
          </a:p>
        </p:txBody>
      </p:sp>
    </p:spTree>
    <p:extLst>
      <p:ext uri="{BB962C8B-B14F-4D97-AF65-F5344CB8AC3E}">
        <p14:creationId xmlns:p14="http://schemas.microsoft.com/office/powerpoint/2010/main" val="728118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a:t>
            </a:r>
            <a:r>
              <a:rPr lang="fr-FR" baseline="0" dirty="0" smtClean="0"/>
              <a:t> Trame verte et bleue s’appréhende à </a:t>
            </a:r>
            <a:r>
              <a:rPr lang="fr-FR" b="1" baseline="0" dirty="0" smtClean="0"/>
              <a:t>différentes échelles </a:t>
            </a:r>
            <a:r>
              <a:rPr lang="fr-FR" baseline="0" dirty="0" smtClean="0"/>
              <a:t>et au travers de différents outils de planification : la Trame verte et bleue se décline de l’échelle européenne à l’échelle locale, chaque échelon étant cohérent avec les échelons inférieurs.</a:t>
            </a:r>
          </a:p>
          <a:p>
            <a:endParaRPr lang="fr-FR" baseline="0" dirty="0" smtClean="0"/>
          </a:p>
          <a:p>
            <a:r>
              <a:rPr lang="fr-FR" dirty="0" smtClean="0"/>
              <a:t>Pour organiser la mise en œuvre de la Trame verte et bleue dans notre région, la</a:t>
            </a:r>
            <a:r>
              <a:rPr lang="fr-FR" baseline="0" dirty="0" smtClean="0"/>
              <a:t> DREAL Nord – Pas de Calais et le Conseil régional, en partenariat avec l’ensemble des acteurs concernés, ont élaboré un document de planification : le </a:t>
            </a:r>
            <a:r>
              <a:rPr lang="fr-FR" b="1" baseline="0" dirty="0" smtClean="0"/>
              <a:t>SRCE-TVB </a:t>
            </a:r>
            <a:r>
              <a:rPr lang="fr-FR" baseline="0" dirty="0" smtClean="0"/>
              <a:t>(schéma régional de cohérence écologique – Trame verte et bleue) qui dresse un état des lieux de notre biodiversité, identifie les différentes activités ayant un impact sur celle-ci et des propositions d’actions. Une </a:t>
            </a:r>
            <a:r>
              <a:rPr lang="fr-FR" b="1" baseline="0" dirty="0" smtClean="0"/>
              <a:t>cartographie régionale </a:t>
            </a:r>
            <a:r>
              <a:rPr lang="fr-FR" baseline="0" dirty="0" smtClean="0"/>
              <a:t>indique les réservoirs de biodiversité et les corridors écologiques, selon les 10 grands types de milieux présents en région (forêts, cours d’eau, zones humides, coteaux calcaires, etc.). L’objectif de ce document imposant (presque 400 pages !) et relativement technique est d’aider les collectivités à mettre en place des actions de protection et de remaillage écologique.</a:t>
            </a:r>
          </a:p>
          <a:p>
            <a:endParaRPr lang="fr-FR" baseline="0" dirty="0" smtClean="0"/>
          </a:p>
          <a:p>
            <a:r>
              <a:rPr lang="fr-FR" baseline="0" dirty="0" smtClean="0"/>
              <a:t>Validé en 2014, le SRCE-TVB du Nord – Pas de Calais possède un caractère obligatoire (règlementaire) et doit être pris en compte dans l’élaboration des documents de planification relatifs à l’urbanisme portés par les collectivités (plan local d’urbanisme, schéma de cohérence territorial). En théorie, la nature ne donc désormais plus être laissé de côté dans l’aménagement du territoire</a:t>
            </a:r>
            <a:r>
              <a:rPr lang="is-IS" baseline="0" dirty="0" smtClean="0"/>
              <a:t>…</a:t>
            </a:r>
            <a:endParaRPr lang="fr-FR" baseline="0" dirty="0" smtClean="0"/>
          </a:p>
          <a:p>
            <a:endParaRPr lang="fr-FR" baseline="0" dirty="0" smtClean="0"/>
          </a:p>
          <a:p>
            <a:r>
              <a:rPr lang="fr-FR" baseline="0" dirty="0" smtClean="0"/>
              <a:t>De fait, il n’existe pas de « petite opération » : toute contribution, même modeste (à l’échelle d’un jardin chez un particulier, par exemple), participe à l’effort général de préservation de la biodiversité. Chaque citoyen peut participer, en fonction des moyens à sa disposition ! C’est d’ailleurs l’une des particularités de la Trame verte et bleue car la préservation de la biodiversité était historiquement réservé aux experts et s’effectuait sur des sites bien particuliers généralement fermés au public.</a:t>
            </a:r>
            <a:endParaRPr lang="fr-FR" dirty="0"/>
          </a:p>
        </p:txBody>
      </p:sp>
      <p:sp>
        <p:nvSpPr>
          <p:cNvPr id="4" name="Espace réservé du numéro de diapositive 3"/>
          <p:cNvSpPr>
            <a:spLocks noGrp="1"/>
          </p:cNvSpPr>
          <p:nvPr>
            <p:ph type="sldNum" sz="quarter" idx="10"/>
          </p:nvPr>
        </p:nvSpPr>
        <p:spPr/>
        <p:txBody>
          <a:bodyPr/>
          <a:lstStyle/>
          <a:p>
            <a:fld id="{5EC88D87-04B6-3449-AB90-249B3AAB83FF}" type="slidenum">
              <a:rPr lang="fr-FR" smtClean="0"/>
              <a:t>7</a:t>
            </a:fld>
            <a:endParaRPr lang="fr-FR" dirty="0"/>
          </a:p>
        </p:txBody>
      </p:sp>
    </p:spTree>
    <p:extLst>
      <p:ext uri="{BB962C8B-B14F-4D97-AF65-F5344CB8AC3E}">
        <p14:creationId xmlns:p14="http://schemas.microsoft.com/office/powerpoint/2010/main" val="1659149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overlayTitl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79463" y="1597025"/>
            <a:ext cx="7583488" cy="1679575"/>
          </a:xfrm>
        </p:spPr>
        <p:txBody>
          <a:bodyPr anchor="b" anchorCtr="0"/>
          <a:lstStyle>
            <a:lvl1pPr>
              <a:defRPr sz="5400"/>
            </a:lvl1pPr>
          </a:lstStyle>
          <a:p>
            <a:r>
              <a:rPr lang="fr-FR" smtClean="0"/>
              <a:t>Cliquez et modifiez le titre</a:t>
            </a:r>
            <a:endParaRPr lang="en-US" dirty="0"/>
          </a:p>
        </p:txBody>
      </p:sp>
      <p:sp>
        <p:nvSpPr>
          <p:cNvPr id="3" name="Subtitle 2"/>
          <p:cNvSpPr>
            <a:spLocks noGrp="1"/>
          </p:cNvSpPr>
          <p:nvPr>
            <p:ph type="subTitle" idx="1"/>
          </p:nvPr>
        </p:nvSpPr>
        <p:spPr>
          <a:xfrm>
            <a:off x="779463" y="3276600"/>
            <a:ext cx="7583487" cy="1752600"/>
          </a:xfrm>
        </p:spPr>
        <p:txBody>
          <a:bodyPr/>
          <a:lstStyle>
            <a:lvl1pPr marL="0" indent="0" algn="ctr">
              <a:lnSpc>
                <a:spcPct val="110000"/>
              </a:lnSpc>
              <a:spcBef>
                <a:spcPts val="6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29/09/16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pic>
        <p:nvPicPr>
          <p:cNvPr id="10" name="Picture 9" descr="overlayBlank.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fr-FR" smtClean="0"/>
              <a:t>Cliquez et modifiez le titre</a:t>
            </a:r>
            <a:endParaRPr lang="en-US" dirty="0"/>
          </a:p>
        </p:txBody>
      </p:sp>
      <p:sp>
        <p:nvSpPr>
          <p:cNvPr id="3" name="Picture Placeholder 2"/>
          <p:cNvSpPr>
            <a:spLocks noGrp="1"/>
          </p:cNvSpPr>
          <p:nvPr>
            <p:ph type="pic" idx="1"/>
          </p:nvPr>
        </p:nvSpPr>
        <p:spPr>
          <a:xfrm>
            <a:off x="4727892" y="838200"/>
            <a:ext cx="3474720" cy="4572000"/>
          </a:xfrm>
          <a:prstGeom prst="roundRect">
            <a:avLst>
              <a:gd name="adj" fmla="val 10888"/>
            </a:avLst>
          </a:prstGeom>
          <a:solidFill>
            <a:schemeClr val="bg1">
              <a:lumMod val="75000"/>
            </a:schemeClr>
          </a:solidFill>
          <a:effectLst>
            <a:reflection blurRad="6350" stA="20000" endA="300" endPos="25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smtClean="0"/>
              <a:pPr/>
              <a:t>29/09/16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vec légende, alt.">
    <p:spTree>
      <p:nvGrpSpPr>
        <p:cNvPr id="1" name=""/>
        <p:cNvGrpSpPr/>
        <p:nvPr/>
      </p:nvGrpSpPr>
      <p:grpSpPr>
        <a:xfrm>
          <a:off x="0" y="0"/>
          <a:ext cx="0" cy="0"/>
          <a:chOff x="0" y="0"/>
          <a:chExt cx="0" cy="0"/>
        </a:xfrm>
      </p:grpSpPr>
      <p:sp>
        <p:nvSpPr>
          <p:cNvPr id="2" name="Title 1"/>
          <p:cNvSpPr>
            <a:spLocks noGrp="1"/>
          </p:cNvSpPr>
          <p:nvPr>
            <p:ph type="title"/>
          </p:nvPr>
        </p:nvSpPr>
        <p:spPr>
          <a:xfrm>
            <a:off x="779463" y="89647"/>
            <a:ext cx="7583488" cy="1143000"/>
          </a:xfrm>
        </p:spPr>
        <p:txBody>
          <a:bodyPr/>
          <a:lstStyle/>
          <a:p>
            <a:r>
              <a:rPr lang="fr-FR" smtClean="0"/>
              <a:t>Cliquez et modifiez le titre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29/09/16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
        <p:nvSpPr>
          <p:cNvPr id="8" name="Text Placeholder 3"/>
          <p:cNvSpPr>
            <a:spLocks noGrp="1"/>
          </p:cNvSpPr>
          <p:nvPr>
            <p:ph type="body" sz="half" idx="2"/>
          </p:nvPr>
        </p:nvSpPr>
        <p:spPr>
          <a:xfrm>
            <a:off x="779463" y="1371600"/>
            <a:ext cx="7583488" cy="13716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fr-FR" smtClean="0"/>
              <a:t>Cliquez pour modifier les styles du texte du masque</a:t>
            </a:r>
          </a:p>
        </p:txBody>
      </p:sp>
      <p:sp>
        <p:nvSpPr>
          <p:cNvPr id="9" name="Picture Placeholder 2"/>
          <p:cNvSpPr>
            <a:spLocks noGrp="1"/>
          </p:cNvSpPr>
          <p:nvPr>
            <p:ph type="pic" idx="1"/>
          </p:nvPr>
        </p:nvSpPr>
        <p:spPr>
          <a:xfrm>
            <a:off x="2514600" y="2743200"/>
            <a:ext cx="4114800" cy="28194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Faire glisser l'image vers l'espace réservé ou cliquer sur l'icône pour l'ajouter</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lvl1pPr marL="365760" indent="-365760">
              <a:defRPr/>
            </a:lvl1pPr>
            <a:lvl2pPr marL="731520" indent="-365760">
              <a:defRPr/>
            </a:lvl2pPr>
            <a:lvl3pPr marL="1097280" indent="-365760">
              <a:defRPr/>
            </a:lvl3pPr>
            <a:lvl4pPr marL="1463040" indent="-365760">
              <a:defRPr/>
            </a:lvl4pPr>
            <a:lvl5pPr marL="1828800" indent="-365760">
              <a:defRPr/>
            </a:lvl5pPr>
            <a:lvl6pPr marL="2194560" indent="-365760">
              <a:defRPr/>
            </a:lvl6pPr>
            <a:lvl7pPr marL="2560320" indent="-365760">
              <a:defRPr/>
            </a:lvl7pPr>
            <a:lvl8pPr marL="2926080" indent="-365760">
              <a:defRPr/>
            </a:lvl8pPr>
            <a:lvl9pPr marL="3291840" indent="-365760">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29/09/16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7" name="Picture 6" descr="overlayVertical.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39000" y="838200"/>
            <a:ext cx="1676400" cy="5053013"/>
          </a:xfrm>
        </p:spPr>
        <p:txBody>
          <a:bodyPr vert="eaVert"/>
          <a:lstStyle>
            <a:lvl1pPr>
              <a:defRPr sz="3600"/>
            </a:lvl1pPr>
          </a:lstStyle>
          <a:p>
            <a:r>
              <a:rPr lang="fr-FR" smtClean="0"/>
              <a:t>Cliquez et modifiez le titre</a:t>
            </a:r>
            <a:endParaRPr lang="en-US" dirty="0"/>
          </a:p>
        </p:txBody>
      </p:sp>
      <p:sp>
        <p:nvSpPr>
          <p:cNvPr id="3" name="Vertical Text Placeholder 2"/>
          <p:cNvSpPr>
            <a:spLocks noGrp="1"/>
          </p:cNvSpPr>
          <p:nvPr>
            <p:ph type="body" orient="vert" idx="1"/>
          </p:nvPr>
        </p:nvSpPr>
        <p:spPr>
          <a:xfrm>
            <a:off x="779462" y="838200"/>
            <a:ext cx="6019800" cy="5053013"/>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29/09/16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29/09/16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Diapositive de titre avec image">
    <p:spTree>
      <p:nvGrpSpPr>
        <p:cNvPr id="1" name=""/>
        <p:cNvGrpSpPr/>
        <p:nvPr/>
      </p:nvGrpSpPr>
      <p:grpSpPr>
        <a:xfrm>
          <a:off x="0" y="0"/>
          <a:ext cx="0" cy="0"/>
          <a:chOff x="0" y="0"/>
          <a:chExt cx="0" cy="0"/>
        </a:xfrm>
      </p:grpSpPr>
      <p:pic>
        <p:nvPicPr>
          <p:cNvPr id="9" name="Picture 8" descr="overlayTex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81812" y="3254188"/>
            <a:ext cx="7580376" cy="1685365"/>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4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fr-FR" smtClean="0"/>
              <a:t>Cliquez et modifiez le titre</a:t>
            </a:r>
            <a:endParaRPr lang="en-US" dirty="0"/>
          </a:p>
        </p:txBody>
      </p:sp>
      <p:sp>
        <p:nvSpPr>
          <p:cNvPr id="3" name="Picture Placeholder 2"/>
          <p:cNvSpPr>
            <a:spLocks noGrp="1"/>
          </p:cNvSpPr>
          <p:nvPr>
            <p:ph type="pic" idx="1"/>
          </p:nvPr>
        </p:nvSpPr>
        <p:spPr>
          <a:xfrm>
            <a:off x="2514600" y="457200"/>
            <a:ext cx="4114800" cy="27432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781812" y="4953000"/>
            <a:ext cx="7580376" cy="914400"/>
          </a:xfrm>
        </p:spPr>
        <p:txBody>
          <a:bodyPr>
            <a:normAutofit/>
          </a:bodyPr>
          <a:lstStyle>
            <a:lvl1pPr marL="0" indent="0" algn="ctr">
              <a:spcBef>
                <a:spcPts val="3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smtClean="0"/>
              <a:pPr/>
              <a:t>29/09/16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pic>
        <p:nvPicPr>
          <p:cNvPr id="7" name="Picture 6" descr="overlayBlank.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06450" y="1627188"/>
            <a:ext cx="7580376" cy="1682496"/>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44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fr-FR" smtClean="0"/>
              <a:t>Cliquez et modifiez le titre</a:t>
            </a:r>
            <a:endParaRPr lang="en-US" dirty="0"/>
          </a:p>
        </p:txBody>
      </p:sp>
      <p:sp>
        <p:nvSpPr>
          <p:cNvPr id="3" name="Text Placeholder 2"/>
          <p:cNvSpPr>
            <a:spLocks noGrp="1"/>
          </p:cNvSpPr>
          <p:nvPr>
            <p:ph type="body" idx="1"/>
          </p:nvPr>
        </p:nvSpPr>
        <p:spPr>
          <a:xfrm>
            <a:off x="806450" y="3309411"/>
            <a:ext cx="7580376" cy="1755648"/>
          </a:xfrm>
        </p:spPr>
        <p:txBody>
          <a:bodyPr vert="horz" lIns="91440" tIns="45720" rIns="91440" bIns="45720" rtlCol="0">
            <a:normAutofit/>
          </a:bodyPr>
          <a:lstStyle>
            <a:lvl1pPr marL="0" indent="0" algn="ctr" defTabSz="914400" rtl="0" eaLnBrk="1" latinLnBrk="0" hangingPunct="1">
              <a:lnSpc>
                <a:spcPct val="110000"/>
              </a:lnSpc>
              <a:spcBef>
                <a:spcPts val="600"/>
              </a:spcBef>
              <a:spcAft>
                <a:spcPts val="0"/>
              </a:spcAft>
              <a:buSzPct val="90000"/>
              <a:buFont typeface="Wingdings" pitchFamily="2" charset="2"/>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8E36636D-D922-432D-A958-524484B5923D}" type="datetimeFigureOut">
              <a:rPr lang="en-US" smtClean="0"/>
              <a:pPr/>
              <a:t>29/09/16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966788"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Content Placeholder 3"/>
          <p:cNvSpPr>
            <a:spLocks noGrp="1"/>
          </p:cNvSpPr>
          <p:nvPr>
            <p:ph sz="half" idx="2"/>
          </p:nvPr>
        </p:nvSpPr>
        <p:spPr>
          <a:xfrm>
            <a:off x="4648200"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29/09/16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a:p>
        </p:txBody>
      </p:sp>
      <p:sp>
        <p:nvSpPr>
          <p:cNvPr id="3" name="Text Placeholder 2"/>
          <p:cNvSpPr>
            <a:spLocks noGrp="1"/>
          </p:cNvSpPr>
          <p:nvPr>
            <p:ph type="body" idx="1"/>
          </p:nvPr>
        </p:nvSpPr>
        <p:spPr>
          <a:xfrm>
            <a:off x="966216"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966216" y="2174875"/>
            <a:ext cx="3529584" cy="3716338"/>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tabLst/>
              <a:defRPr sz="1800"/>
            </a:lvl6pPr>
            <a:lvl7pPr marL="1603375" indent="-231775">
              <a:tabLst/>
              <a:defRPr sz="1800"/>
            </a:lvl7pPr>
            <a:lvl8pPr marL="1828800" indent="-231775">
              <a:tabLst/>
              <a:defRPr sz="1800"/>
            </a:lvl8pPr>
            <a:lvl9pPr marL="2060575" indent="-231775">
              <a:tabLst/>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25"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3529584" cy="3716338"/>
          </a:xfrm>
        </p:spPr>
        <p:txBody>
          <a:bodyPr>
            <a:noAutofit/>
          </a:bodyPr>
          <a:lstStyle>
            <a:lvl1pPr marL="2317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2pPr>
            <a:lvl3pPr marL="6889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3pPr>
            <a:lvl4pPr marL="9144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4pPr>
            <a:lvl5pPr marL="11461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5pPr>
            <a:lvl6pPr marL="13716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16033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18288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2060575" indent="-231775" algn="l" defTabSz="914400" rtl="0" eaLnBrk="1" latinLnBrk="0" hangingPunct="1">
              <a:buSzPct val="90000"/>
              <a:buFont typeface="Wingdings" pitchFamily="2" charset="2"/>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29/09/16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29/09/16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pic>
        <p:nvPicPr>
          <p:cNvPr id="5" name="Picture 4" descr="overlayBlank.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8E36636D-D922-432D-A958-524484B5923D}" type="datetimeFigureOut">
              <a:rPr lang="en-US" smtClean="0"/>
              <a:pPr/>
              <a:t>29/09/16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pic>
        <p:nvPicPr>
          <p:cNvPr id="9" name="Picture 8" descr="overlayBlank.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smtClean="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fr-FR" smtClean="0"/>
              <a:t>Cliquez et modifiez le titre</a:t>
            </a:r>
            <a:endParaRPr lang="en-US" dirty="0"/>
          </a:p>
        </p:txBody>
      </p:sp>
      <p:sp>
        <p:nvSpPr>
          <p:cNvPr id="3" name="Content Placeholder 2"/>
          <p:cNvSpPr>
            <a:spLocks noGrp="1"/>
          </p:cNvSpPr>
          <p:nvPr>
            <p:ph idx="1"/>
          </p:nvPr>
        </p:nvSpPr>
        <p:spPr>
          <a:xfrm>
            <a:off x="4727892" y="838200"/>
            <a:ext cx="3474720" cy="4572000"/>
          </a:xfrm>
        </p:spPr>
        <p:txBody>
          <a:bodyPr>
            <a:normAutofit/>
          </a:bodyPr>
          <a:lstStyle>
            <a:lvl1pPr marL="282575" indent="-282575">
              <a:defRPr sz="2400"/>
            </a:lvl1pPr>
            <a:lvl2pPr marL="573088" indent="-282575">
              <a:defRPr sz="2200"/>
            </a:lvl2pPr>
            <a:lvl3pPr marL="855663" indent="-282575">
              <a:defRPr sz="20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smtClean="0"/>
              <a:pPr/>
              <a:t>29/09/16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overlayText.pn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779463" y="214033"/>
            <a:ext cx="7583488" cy="1018613"/>
          </a:xfrm>
          <a:prstGeom prst="rect">
            <a:avLst/>
          </a:prstGeom>
        </p:spPr>
        <p:txBody>
          <a:bodyPr vert="horz" lIns="91440" tIns="45720" rIns="91440" bIns="45720" rtlCol="0" anchor="ctr">
            <a:noAutofit/>
          </a:bodyPr>
          <a:lstStyle/>
          <a:p>
            <a:r>
              <a:rPr lang="fr-FR" dirty="0" smtClean="0"/>
              <a:t>Cliquez et modifiez le titre</a:t>
            </a:r>
            <a:endParaRPr lang="en-US" dirty="0"/>
          </a:p>
        </p:txBody>
      </p:sp>
      <p:sp>
        <p:nvSpPr>
          <p:cNvPr id="3" name="Text Placeholder 2"/>
          <p:cNvSpPr>
            <a:spLocks noGrp="1"/>
          </p:cNvSpPr>
          <p:nvPr>
            <p:ph type="body" idx="1"/>
          </p:nvPr>
        </p:nvSpPr>
        <p:spPr>
          <a:xfrm>
            <a:off x="955675" y="1600200"/>
            <a:ext cx="7232650" cy="429101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2"/>
          </p:nvPr>
        </p:nvSpPr>
        <p:spPr>
          <a:xfrm>
            <a:off x="5486400" y="6172200"/>
            <a:ext cx="3200400" cy="365125"/>
          </a:xfrm>
          <a:prstGeom prst="rect">
            <a:avLst/>
          </a:prstGeom>
        </p:spPr>
        <p:txBody>
          <a:bodyPr vert="horz" lIns="91440" tIns="45720" rIns="91440" bIns="45720" rtlCol="0" anchor="ctr"/>
          <a:lstStyle>
            <a:lvl1pPr algn="r">
              <a:defRPr sz="1000" b="1">
                <a:solidFill>
                  <a:schemeClr val="bg1"/>
                </a:solidFill>
              </a:defRPr>
            </a:lvl1pPr>
          </a:lstStyle>
          <a:p>
            <a:fld id="{8E36636D-D922-432D-A958-524484B5923D}" type="datetimeFigureOut">
              <a:rPr lang="en-US" smtClean="0"/>
              <a:pPr/>
              <a:t>29/09/16</a:t>
            </a:fld>
            <a:endParaRPr lang="en-US" dirty="0"/>
          </a:p>
        </p:txBody>
      </p:sp>
      <p:sp>
        <p:nvSpPr>
          <p:cNvPr id="5" name="Footer Placeholder 4"/>
          <p:cNvSpPr>
            <a:spLocks noGrp="1"/>
          </p:cNvSpPr>
          <p:nvPr>
            <p:ph type="ftr" sz="quarter" idx="3"/>
          </p:nvPr>
        </p:nvSpPr>
        <p:spPr>
          <a:xfrm>
            <a:off x="457200" y="6172200"/>
            <a:ext cx="3200400" cy="365125"/>
          </a:xfrm>
          <a:prstGeom prst="rect">
            <a:avLst/>
          </a:prstGeom>
        </p:spPr>
        <p:txBody>
          <a:bodyPr vert="horz" lIns="91440" tIns="45720" rIns="91440" bIns="45720" rtlCol="0" anchor="ctr"/>
          <a:lstStyle>
            <a:lvl1pPr algn="l">
              <a:defRPr sz="1000" b="1">
                <a:solidFill>
                  <a:schemeClr val="bg1"/>
                </a:solidFill>
              </a:defRPr>
            </a:lvl1pPr>
          </a:lstStyle>
          <a:p>
            <a:endParaRPr lang="en-US" dirty="0"/>
          </a:p>
        </p:txBody>
      </p:sp>
      <p:sp>
        <p:nvSpPr>
          <p:cNvPr id="6" name="Slide Number Placeholder 5"/>
          <p:cNvSpPr>
            <a:spLocks noGrp="1"/>
          </p:cNvSpPr>
          <p:nvPr>
            <p:ph type="sldNum" sz="quarter" idx="4"/>
          </p:nvPr>
        </p:nvSpPr>
        <p:spPr>
          <a:xfrm>
            <a:off x="4305300" y="6172200"/>
            <a:ext cx="533400" cy="365125"/>
          </a:xfrm>
          <a:prstGeom prst="rect">
            <a:avLst/>
          </a:prstGeom>
        </p:spPr>
        <p:txBody>
          <a:bodyPr vert="horz" lIns="91440" tIns="45720" rIns="91440" bIns="45720" rtlCol="0" anchor="ctr"/>
          <a:lstStyle>
            <a:lvl1pPr algn="ctr">
              <a:defRPr sz="1000" b="1">
                <a:solidFill>
                  <a:schemeClr val="bg1"/>
                </a:solidFill>
              </a:defRPr>
            </a:lvl1pPr>
          </a:lstStyle>
          <a:p>
            <a:fld id="{DF28FB93-0A08-4E7D-8E63-9EFA29F1E09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Lst>
  <p:txStyles>
    <p:titleStyle>
      <a:lvl1pPr algn="ctr" defTabSz="914400" rtl="0" eaLnBrk="1" latinLnBrk="0" hangingPunct="1">
        <a:lnSpc>
          <a:spcPct val="95000"/>
        </a:lnSpc>
        <a:spcBef>
          <a:spcPct val="0"/>
        </a:spcBef>
        <a:buNone/>
        <a:defRPr sz="3600" b="1" kern="1200">
          <a:solidFill>
            <a:schemeClr val="bg1"/>
          </a:solidFill>
          <a:effectLst>
            <a:outerShdw blurRad="101600" dist="12700" dir="3600000" algn="tl" rotWithShape="0">
              <a:prstClr val="black">
                <a:alpha val="30000"/>
              </a:prstClr>
            </a:outerShdw>
          </a:effectLst>
          <a:latin typeface="+mj-lt"/>
          <a:ea typeface="+mj-ea"/>
          <a:cs typeface="+mj-cs"/>
        </a:defRPr>
      </a:lvl1pPr>
    </p:titleStyle>
    <p:bodyStyle>
      <a:lvl1pPr marL="457200" indent="-457200" algn="l" defTabSz="914400" rtl="0" eaLnBrk="1" latinLnBrk="0" hangingPunct="1">
        <a:spcBef>
          <a:spcPts val="2000"/>
        </a:spcBef>
        <a:spcAft>
          <a:spcPts val="0"/>
        </a:spcAft>
        <a:buSzPct val="90000"/>
        <a:buFont typeface="Wingdings" pitchFamily="2" charset="2"/>
        <a:buChar char=""/>
        <a:defRPr sz="2400" b="1" kern="1200">
          <a:solidFill>
            <a:schemeClr val="bg1"/>
          </a:solidFill>
          <a:effectLst>
            <a:outerShdw blurRad="101600" dist="12700" dir="3600000" algn="tl" rotWithShape="0">
              <a:prstClr val="black">
                <a:alpha val="30000"/>
              </a:prstClr>
            </a:outerShdw>
          </a:effectLst>
          <a:latin typeface="+mn-lt"/>
          <a:ea typeface="+mn-ea"/>
          <a:cs typeface="+mn-cs"/>
        </a:defRPr>
      </a:lvl1pPr>
      <a:lvl2pPr marL="914400" indent="-457200" algn="l" defTabSz="914400" rtl="0" eaLnBrk="1" latinLnBrk="0" hangingPunct="1">
        <a:spcBef>
          <a:spcPts val="1000"/>
        </a:spcBef>
        <a:spcAft>
          <a:spcPts val="0"/>
        </a:spcAft>
        <a:buSzPct val="90000"/>
        <a:buFont typeface="Wingdings" pitchFamily="2" charset="2"/>
        <a:buChar char=""/>
        <a:defRPr sz="2200" b="1" kern="1200">
          <a:solidFill>
            <a:schemeClr val="bg1"/>
          </a:solidFill>
          <a:effectLst>
            <a:outerShdw blurRad="101600" dist="12700" dir="3600000" algn="tl" rotWithShape="0">
              <a:prstClr val="black">
                <a:alpha val="30000"/>
              </a:prstClr>
            </a:outerShdw>
          </a:effectLst>
          <a:latin typeface="+mn-lt"/>
          <a:ea typeface="+mn-ea"/>
          <a:cs typeface="+mn-cs"/>
        </a:defRPr>
      </a:lvl2pPr>
      <a:lvl3pPr marL="1371600" indent="-457200" algn="l" defTabSz="914400" rtl="0" eaLnBrk="1" latinLnBrk="0" hangingPunct="1">
        <a:spcBef>
          <a:spcPts val="1000"/>
        </a:spcBef>
        <a:spcAft>
          <a:spcPts val="0"/>
        </a:spcAft>
        <a:buSzPct val="90000"/>
        <a:buFont typeface="Wingdings" pitchFamily="2" charset="2"/>
        <a:buChar char=""/>
        <a:defRPr sz="2000" b="1" kern="1200">
          <a:solidFill>
            <a:schemeClr val="bg1"/>
          </a:solidFill>
          <a:effectLst>
            <a:outerShdw blurRad="101600" dist="12700" dir="3600000" algn="tl" rotWithShape="0">
              <a:prstClr val="black">
                <a:alpha val="30000"/>
              </a:prstClr>
            </a:outerShdw>
          </a:effectLst>
          <a:latin typeface="+mn-lt"/>
          <a:ea typeface="+mn-ea"/>
          <a:cs typeface="+mn-cs"/>
        </a:defRPr>
      </a:lvl3pPr>
      <a:lvl4pPr marL="1828800" indent="-457200" algn="l" defTabSz="914400" rtl="0" eaLnBrk="1" latinLnBrk="0" hangingPunct="1">
        <a:spcBef>
          <a:spcPts val="1000"/>
        </a:spcBef>
        <a:spcAft>
          <a:spcPts val="0"/>
        </a:spcAft>
        <a:buSzPct val="90000"/>
        <a:buFont typeface="Wingdings" pitchFamily="2" charset="2"/>
        <a:buChar char=""/>
        <a:defRPr sz="1800" b="1" kern="1200">
          <a:solidFill>
            <a:schemeClr val="bg1"/>
          </a:solidFill>
          <a:effectLst>
            <a:outerShdw blurRad="101600" dist="12700" dir="3600000" algn="tl" rotWithShape="0">
              <a:prstClr val="black">
                <a:alpha val="30000"/>
              </a:prstClr>
            </a:outerShdw>
          </a:effectLst>
          <a:latin typeface="+mn-lt"/>
          <a:ea typeface="+mn-ea"/>
          <a:cs typeface="+mn-cs"/>
        </a:defRPr>
      </a:lvl4pPr>
      <a:lvl5pPr marL="22860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5pPr>
      <a:lvl6pPr marL="2743200" indent="-457200" algn="l" defTabSz="914400" rtl="0" eaLnBrk="1" latinLnBrk="0" hangingPunct="1">
        <a:spcBef>
          <a:spcPts val="1000"/>
        </a:spcBef>
        <a:buSzPct val="90000"/>
        <a:buFont typeface="Wingdings" pitchFamily="2" charset="2"/>
        <a:buChar char="{"/>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32004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36576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4114800" indent="-457200" algn="l" defTabSz="914400" rtl="0" eaLnBrk="1" latinLnBrk="0" hangingPunct="1">
        <a:spcBef>
          <a:spcPts val="1000"/>
        </a:spcBef>
        <a:buSzPct val="90000"/>
        <a:buFont typeface="Wingdings" pitchFamily="2" charset="2"/>
        <a:buChar char="|"/>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png"/><Relationship Id="rId8"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66502" y="985319"/>
            <a:ext cx="48065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dirty="0" smtClean="0">
                <a:solidFill>
                  <a:schemeClr val="bg1"/>
                </a:solidFill>
                <a:latin typeface="Arial" charset="0"/>
                <a:cs typeface="Arial" charset="0"/>
              </a:rPr>
              <a:t>Biodiversité : de quoi parle-t-on ?</a:t>
            </a:r>
            <a:endParaRPr lang="fr-FR" dirty="0">
              <a:solidFill>
                <a:schemeClr val="bg1"/>
              </a:solidFill>
              <a:latin typeface="Arial" charset="0"/>
              <a:cs typeface="Arial" charset="0"/>
            </a:endParaRPr>
          </a:p>
        </p:txBody>
      </p:sp>
      <p:pic>
        <p:nvPicPr>
          <p:cNvPr id="5" name="Image 4" descr="Doc TVB AGUR-compilé_Page_00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6962" y="2759798"/>
            <a:ext cx="8872480" cy="2549953"/>
          </a:xfrm>
          <a:prstGeom prst="rect">
            <a:avLst/>
          </a:prstGeom>
        </p:spPr>
      </p:pic>
      <p:sp>
        <p:nvSpPr>
          <p:cNvPr id="6" name="ZoneTexte 5"/>
          <p:cNvSpPr txBox="1"/>
          <p:nvPr/>
        </p:nvSpPr>
        <p:spPr>
          <a:xfrm>
            <a:off x="7104683" y="5257936"/>
            <a:ext cx="1911125" cy="307777"/>
          </a:xfrm>
          <a:prstGeom prst="rect">
            <a:avLst/>
          </a:prstGeom>
          <a:noFill/>
        </p:spPr>
        <p:txBody>
          <a:bodyPr wrap="none" rtlCol="0">
            <a:spAutoFit/>
          </a:bodyPr>
          <a:lstStyle/>
          <a:p>
            <a:r>
              <a:rPr lang="fr-FR" sz="1400" dirty="0" smtClean="0">
                <a:solidFill>
                  <a:schemeClr val="bg1"/>
                </a:solidFill>
                <a:latin typeface="Arial"/>
                <a:cs typeface="Arial"/>
              </a:rPr>
              <a:t>Source : AGUR, 2015</a:t>
            </a:r>
            <a:endParaRPr lang="fr-FR" sz="1400" dirty="0">
              <a:solidFill>
                <a:schemeClr val="bg1"/>
              </a:solidFill>
              <a:latin typeface="Arial"/>
              <a:cs typeface="Arial"/>
            </a:endParaRPr>
          </a:p>
        </p:txBody>
      </p:sp>
      <p:grpSp>
        <p:nvGrpSpPr>
          <p:cNvPr id="18" name="Grouper 17"/>
          <p:cNvGrpSpPr/>
          <p:nvPr/>
        </p:nvGrpSpPr>
        <p:grpSpPr>
          <a:xfrm>
            <a:off x="116963" y="2511770"/>
            <a:ext cx="3255594" cy="4021667"/>
            <a:chOff x="116963" y="1580444"/>
            <a:chExt cx="3255594" cy="4021667"/>
          </a:xfrm>
        </p:grpSpPr>
        <p:sp>
          <p:nvSpPr>
            <p:cNvPr id="7" name="ZoneTexte 6"/>
            <p:cNvSpPr txBox="1"/>
            <p:nvPr/>
          </p:nvSpPr>
          <p:spPr>
            <a:xfrm>
              <a:off x="753382" y="4762779"/>
              <a:ext cx="2021789" cy="707886"/>
            </a:xfrm>
            <a:prstGeom prst="rect">
              <a:avLst/>
            </a:prstGeom>
            <a:noFill/>
          </p:spPr>
          <p:txBody>
            <a:bodyPr wrap="square" rtlCol="0">
              <a:spAutoFit/>
            </a:bodyPr>
            <a:lstStyle/>
            <a:p>
              <a:pPr algn="ctr"/>
              <a:r>
                <a:rPr lang="fr-FR" sz="2000" b="1" dirty="0" smtClean="0">
                  <a:solidFill>
                    <a:srgbClr val="FFFFFF"/>
                  </a:solidFill>
                  <a:latin typeface="Arial"/>
                  <a:cs typeface="Arial"/>
                </a:rPr>
                <a:t>Diversité écosystémique</a:t>
              </a:r>
            </a:p>
          </p:txBody>
        </p:sp>
        <p:sp>
          <p:nvSpPr>
            <p:cNvPr id="12" name="Rectangle 11"/>
            <p:cNvSpPr/>
            <p:nvPr/>
          </p:nvSpPr>
          <p:spPr>
            <a:xfrm>
              <a:off x="116963" y="1580444"/>
              <a:ext cx="3255594" cy="4021667"/>
            </a:xfrm>
            <a:prstGeom prst="rect">
              <a:avLst/>
            </a:prstGeom>
            <a:noFill/>
            <a:ln w="127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16" name="Grouper 15"/>
          <p:cNvGrpSpPr/>
          <p:nvPr/>
        </p:nvGrpSpPr>
        <p:grpSpPr>
          <a:xfrm>
            <a:off x="3372557" y="2511770"/>
            <a:ext cx="3076222" cy="4021667"/>
            <a:chOff x="3372557" y="1580444"/>
            <a:chExt cx="3047999" cy="4021667"/>
          </a:xfrm>
        </p:grpSpPr>
        <p:sp>
          <p:nvSpPr>
            <p:cNvPr id="8" name="ZoneTexte 7"/>
            <p:cNvSpPr txBox="1"/>
            <p:nvPr/>
          </p:nvSpPr>
          <p:spPr>
            <a:xfrm>
              <a:off x="3876132" y="4779479"/>
              <a:ext cx="2021789" cy="707886"/>
            </a:xfrm>
            <a:prstGeom prst="rect">
              <a:avLst/>
            </a:prstGeom>
            <a:noFill/>
          </p:spPr>
          <p:txBody>
            <a:bodyPr wrap="square" rtlCol="0">
              <a:spAutoFit/>
            </a:bodyPr>
            <a:lstStyle/>
            <a:p>
              <a:pPr algn="ctr"/>
              <a:r>
                <a:rPr lang="fr-FR" sz="2000" b="1" dirty="0" smtClean="0">
                  <a:solidFill>
                    <a:srgbClr val="FFFFFF"/>
                  </a:solidFill>
                  <a:latin typeface="Arial"/>
                  <a:cs typeface="Arial"/>
                </a:rPr>
                <a:t>Diversité spécifique</a:t>
              </a:r>
            </a:p>
          </p:txBody>
        </p:sp>
        <p:sp>
          <p:nvSpPr>
            <p:cNvPr id="13" name="Rectangle 12"/>
            <p:cNvSpPr/>
            <p:nvPr/>
          </p:nvSpPr>
          <p:spPr>
            <a:xfrm>
              <a:off x="3372557" y="1580444"/>
              <a:ext cx="3047999" cy="4021667"/>
            </a:xfrm>
            <a:prstGeom prst="rect">
              <a:avLst/>
            </a:prstGeom>
            <a:noFill/>
            <a:ln w="127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17" name="Grouper 16"/>
          <p:cNvGrpSpPr/>
          <p:nvPr/>
        </p:nvGrpSpPr>
        <p:grpSpPr>
          <a:xfrm>
            <a:off x="6448779" y="2511770"/>
            <a:ext cx="2567029" cy="4021667"/>
            <a:chOff x="6448779" y="1580444"/>
            <a:chExt cx="2567029" cy="4021667"/>
          </a:xfrm>
        </p:grpSpPr>
        <p:sp>
          <p:nvSpPr>
            <p:cNvPr id="9" name="ZoneTexte 8"/>
            <p:cNvSpPr txBox="1"/>
            <p:nvPr/>
          </p:nvSpPr>
          <p:spPr>
            <a:xfrm>
              <a:off x="6728531" y="4779479"/>
              <a:ext cx="2021789" cy="707886"/>
            </a:xfrm>
            <a:prstGeom prst="rect">
              <a:avLst/>
            </a:prstGeom>
            <a:noFill/>
          </p:spPr>
          <p:txBody>
            <a:bodyPr wrap="square" rtlCol="0">
              <a:spAutoFit/>
            </a:bodyPr>
            <a:lstStyle/>
            <a:p>
              <a:pPr algn="ctr"/>
              <a:r>
                <a:rPr lang="fr-FR" sz="2000" b="1" dirty="0" smtClean="0">
                  <a:solidFill>
                    <a:srgbClr val="FFFFFF"/>
                  </a:solidFill>
                  <a:latin typeface="Arial"/>
                  <a:cs typeface="Arial"/>
                </a:rPr>
                <a:t>Diversité génétique</a:t>
              </a:r>
            </a:p>
          </p:txBody>
        </p:sp>
        <p:sp>
          <p:nvSpPr>
            <p:cNvPr id="14" name="Rectangle 13"/>
            <p:cNvSpPr/>
            <p:nvPr/>
          </p:nvSpPr>
          <p:spPr>
            <a:xfrm>
              <a:off x="6448779" y="1580444"/>
              <a:ext cx="2567029" cy="4021667"/>
            </a:xfrm>
            <a:prstGeom prst="rect">
              <a:avLst/>
            </a:prstGeom>
            <a:noFill/>
            <a:ln w="127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
        <p:nvSpPr>
          <p:cNvPr id="19" name="ZoneTexte 18"/>
          <p:cNvSpPr txBox="1"/>
          <p:nvPr/>
        </p:nvSpPr>
        <p:spPr>
          <a:xfrm>
            <a:off x="0" y="1538107"/>
            <a:ext cx="9144000" cy="954107"/>
          </a:xfrm>
          <a:prstGeom prst="rect">
            <a:avLst/>
          </a:prstGeom>
          <a:noFill/>
        </p:spPr>
        <p:txBody>
          <a:bodyPr wrap="square" rtlCol="0">
            <a:spAutoFit/>
          </a:bodyPr>
          <a:lstStyle/>
          <a:p>
            <a:pPr algn="ctr"/>
            <a:r>
              <a:rPr lang="fr-FR" sz="2800" b="1" dirty="0" smtClean="0">
                <a:solidFill>
                  <a:srgbClr val="FFFFFF"/>
                </a:solidFill>
                <a:latin typeface="Arial"/>
                <a:cs typeface="Arial"/>
              </a:rPr>
              <a:t>Diversité du vivant dans toutes ses formes</a:t>
            </a:r>
          </a:p>
          <a:p>
            <a:pPr algn="ctr"/>
            <a:r>
              <a:rPr lang="fr-FR" sz="2800" b="1" dirty="0" smtClean="0">
                <a:solidFill>
                  <a:srgbClr val="FFFFFF"/>
                </a:solidFill>
                <a:latin typeface="Arial"/>
                <a:cs typeface="Arial"/>
              </a:rPr>
              <a:t>et ses interactions</a:t>
            </a:r>
            <a:endParaRPr lang="fr-FR" sz="2800" b="1" dirty="0">
              <a:solidFill>
                <a:srgbClr val="FFFFFF"/>
              </a:solidFill>
              <a:latin typeface="Arial"/>
              <a:cs typeface="Arial"/>
            </a:endParaRPr>
          </a:p>
        </p:txBody>
      </p:sp>
      <p:sp>
        <p:nvSpPr>
          <p:cNvPr id="20" name="Titre 1"/>
          <p:cNvSpPr>
            <a:spLocks noGrp="1"/>
          </p:cNvSpPr>
          <p:nvPr>
            <p:ph type="title"/>
          </p:nvPr>
        </p:nvSpPr>
        <p:spPr>
          <a:xfrm>
            <a:off x="0" y="-1"/>
            <a:ext cx="9144000" cy="899999"/>
          </a:xfrm>
          <a:solidFill>
            <a:srgbClr val="FF6700"/>
          </a:solidFill>
        </p:spPr>
        <p:txBody>
          <a:bodyPr/>
          <a:lstStyle/>
          <a:p>
            <a:r>
              <a:rPr lang="fr-FR" sz="3200" dirty="0" smtClean="0"/>
              <a:t>02 / LES ENJEUX DE LA BIODIVERSITÉ</a:t>
            </a:r>
            <a:endParaRPr lang="fr-FR" sz="3200" dirty="0"/>
          </a:p>
        </p:txBody>
      </p:sp>
      <p:sp>
        <p:nvSpPr>
          <p:cNvPr id="21" name="Ellipse 20"/>
          <p:cNvSpPr/>
          <p:nvPr/>
        </p:nvSpPr>
        <p:spPr>
          <a:xfrm>
            <a:off x="4332111" y="3287889"/>
            <a:ext cx="620889" cy="874889"/>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152629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a:spLocks noChangeArrowheads="1"/>
          </p:cNvSpPr>
          <p:nvPr/>
        </p:nvSpPr>
        <p:spPr bwMode="auto">
          <a:xfrm>
            <a:off x="0" y="219429"/>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fr-FR" b="1" dirty="0">
                <a:solidFill>
                  <a:srgbClr val="FFFFFF"/>
                </a:solidFill>
                <a:latin typeface="Century Gothic (corps)"/>
                <a:cs typeface="Century Gothic (corps)"/>
              </a:rPr>
              <a:t>Une baisse inquiétante de la biodiversité</a:t>
            </a:r>
            <a:r>
              <a:rPr lang="fr-FR" b="1" dirty="0" smtClean="0">
                <a:solidFill>
                  <a:srgbClr val="FFFFFF"/>
                </a:solidFill>
                <a:latin typeface="Century Gothic (corps)"/>
                <a:cs typeface="Century Gothic (corps)"/>
              </a:rPr>
              <a:t>… </a:t>
            </a:r>
          </a:p>
        </p:txBody>
      </p:sp>
      <p:grpSp>
        <p:nvGrpSpPr>
          <p:cNvPr id="11" name="Grouper 10"/>
          <p:cNvGrpSpPr/>
          <p:nvPr/>
        </p:nvGrpSpPr>
        <p:grpSpPr>
          <a:xfrm>
            <a:off x="98777" y="973667"/>
            <a:ext cx="3347960" cy="3585445"/>
            <a:chOff x="112136" y="1157110"/>
            <a:chExt cx="3235824" cy="3402002"/>
          </a:xfrm>
        </p:grpSpPr>
        <p:pic>
          <p:nvPicPr>
            <p:cNvPr id="4" name="Image 3" descr="biod mondial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2136" y="1157110"/>
              <a:ext cx="3235824" cy="2930877"/>
            </a:xfrm>
            <a:prstGeom prst="rect">
              <a:avLst/>
            </a:prstGeom>
            <a:ln>
              <a:solidFill>
                <a:schemeClr val="tx1"/>
              </a:solidFill>
            </a:ln>
          </p:spPr>
        </p:pic>
        <p:sp>
          <p:nvSpPr>
            <p:cNvPr id="6" name="Rectangle 5"/>
            <p:cNvSpPr/>
            <p:nvPr/>
          </p:nvSpPr>
          <p:spPr>
            <a:xfrm>
              <a:off x="610404" y="4189780"/>
              <a:ext cx="2250523" cy="369332"/>
            </a:xfrm>
            <a:prstGeom prst="rect">
              <a:avLst/>
            </a:prstGeom>
          </p:spPr>
          <p:txBody>
            <a:bodyPr wrap="none">
              <a:spAutoFit/>
            </a:bodyPr>
            <a:lstStyle/>
            <a:p>
              <a:pPr algn="ctr"/>
              <a:r>
                <a:rPr lang="fr-FR" dirty="0">
                  <a:solidFill>
                    <a:srgbClr val="FFFFFF"/>
                  </a:solidFill>
                  <a:latin typeface="Arial" charset="0"/>
                  <a:cs typeface="Arial" charset="0"/>
                </a:rPr>
                <a:t>À l’échelle mondiale</a:t>
              </a:r>
            </a:p>
          </p:txBody>
        </p:sp>
      </p:grpSp>
      <p:grpSp>
        <p:nvGrpSpPr>
          <p:cNvPr id="12" name="Grouper 11"/>
          <p:cNvGrpSpPr/>
          <p:nvPr/>
        </p:nvGrpSpPr>
        <p:grpSpPr>
          <a:xfrm>
            <a:off x="2987925" y="1146862"/>
            <a:ext cx="6030813" cy="3412250"/>
            <a:chOff x="2860926" y="1579223"/>
            <a:chExt cx="6030813" cy="3412250"/>
          </a:xfrm>
        </p:grpSpPr>
        <p:pic>
          <p:nvPicPr>
            <p:cNvPr id="7" name="Image 1" descr="Figure_3-1.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860926" y="2003778"/>
              <a:ext cx="6030813" cy="29876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6345687" y="1579223"/>
              <a:ext cx="2546052" cy="369332"/>
            </a:xfrm>
            <a:prstGeom prst="rect">
              <a:avLst/>
            </a:prstGeom>
          </p:spPr>
          <p:txBody>
            <a:bodyPr wrap="none">
              <a:spAutoFit/>
            </a:bodyPr>
            <a:lstStyle/>
            <a:p>
              <a:pPr algn="ctr"/>
              <a:r>
                <a:rPr lang="fr-FR" dirty="0">
                  <a:solidFill>
                    <a:srgbClr val="FFFFFF"/>
                  </a:solidFill>
                  <a:latin typeface="Arial" charset="0"/>
                  <a:cs typeface="Arial" charset="0"/>
                </a:rPr>
                <a:t>À l’échelle européenne</a:t>
              </a:r>
            </a:p>
          </p:txBody>
        </p:sp>
      </p:grpSp>
      <p:grpSp>
        <p:nvGrpSpPr>
          <p:cNvPr id="13" name="Grouper 12"/>
          <p:cNvGrpSpPr/>
          <p:nvPr/>
        </p:nvGrpSpPr>
        <p:grpSpPr>
          <a:xfrm>
            <a:off x="2506068" y="3128432"/>
            <a:ext cx="6512670" cy="3582964"/>
            <a:chOff x="2379069" y="3128432"/>
            <a:chExt cx="6512670" cy="3582964"/>
          </a:xfrm>
        </p:grpSpPr>
        <p:pic>
          <p:nvPicPr>
            <p:cNvPr id="9" name="Image 2" descr="baromètre-nature-npdc-2013_bd2_Page_2.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4759804" y="3128432"/>
              <a:ext cx="4131935" cy="35829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2379069" y="6342064"/>
              <a:ext cx="2263485" cy="369332"/>
            </a:xfrm>
            <a:prstGeom prst="rect">
              <a:avLst/>
            </a:prstGeom>
          </p:spPr>
          <p:txBody>
            <a:bodyPr wrap="none">
              <a:spAutoFit/>
            </a:bodyPr>
            <a:lstStyle/>
            <a:p>
              <a:pPr algn="ctr"/>
              <a:r>
                <a:rPr lang="fr-FR" dirty="0">
                  <a:solidFill>
                    <a:srgbClr val="FFFFFF"/>
                  </a:solidFill>
                  <a:latin typeface="Arial" charset="0"/>
                  <a:cs typeface="Arial" charset="0"/>
                </a:rPr>
                <a:t>À l’échelle régionale</a:t>
              </a:r>
            </a:p>
          </p:txBody>
        </p:sp>
      </p:grpSp>
      <p:sp>
        <p:nvSpPr>
          <p:cNvPr id="14" name="ZoneTexte 13"/>
          <p:cNvSpPr txBox="1"/>
          <p:nvPr/>
        </p:nvSpPr>
        <p:spPr>
          <a:xfrm>
            <a:off x="9934222" y="705556"/>
            <a:ext cx="184666"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3457808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0" y="177074"/>
            <a:ext cx="9144000" cy="595256"/>
          </a:xfrm>
        </p:spPr>
        <p:txBody>
          <a:bodyPr/>
          <a:lstStyle/>
          <a:p>
            <a:pPr marL="0" indent="0" algn="ctr">
              <a:buNone/>
            </a:pPr>
            <a:r>
              <a:rPr lang="fr-FR" dirty="0"/>
              <a:t>L</a:t>
            </a:r>
            <a:r>
              <a:rPr lang="fr-FR" dirty="0" smtClean="0"/>
              <a:t>’Homme tire de nombreux bénéfices de la biodiversité</a:t>
            </a:r>
            <a:endParaRPr lang="fr-FR" dirty="0"/>
          </a:p>
        </p:txBody>
      </p:sp>
      <p:sp>
        <p:nvSpPr>
          <p:cNvPr id="10" name="Espace réservé du contenu 2"/>
          <p:cNvSpPr txBox="1">
            <a:spLocks/>
          </p:cNvSpPr>
          <p:nvPr/>
        </p:nvSpPr>
        <p:spPr>
          <a:xfrm>
            <a:off x="-6133719" y="-1795205"/>
            <a:ext cx="5827250" cy="2538490"/>
          </a:xfrm>
          <a:prstGeom prst="rect">
            <a:avLst/>
          </a:prstGeom>
        </p:spPr>
        <p:txBody>
          <a:bodyPr vert="horz" lIns="91440" tIns="45720" rIns="91440" bIns="45720" rtlCol="0">
            <a:normAutofit/>
          </a:bodyPr>
          <a:lstStyle>
            <a:lvl1pPr marL="457200" indent="-457200" algn="l" defTabSz="914400" rtl="0" eaLnBrk="1" latinLnBrk="0" hangingPunct="1">
              <a:spcBef>
                <a:spcPts val="2000"/>
              </a:spcBef>
              <a:spcAft>
                <a:spcPts val="0"/>
              </a:spcAft>
              <a:buSzPct val="90000"/>
              <a:buFont typeface="Wingdings" pitchFamily="2" charset="2"/>
              <a:buChar char=""/>
              <a:defRPr sz="2400" b="1" kern="1200">
                <a:solidFill>
                  <a:schemeClr val="bg1"/>
                </a:solidFill>
                <a:effectLst>
                  <a:outerShdw blurRad="101600" dist="12700" dir="3600000" algn="tl" rotWithShape="0">
                    <a:prstClr val="black">
                      <a:alpha val="30000"/>
                    </a:prstClr>
                  </a:outerShdw>
                </a:effectLst>
                <a:latin typeface="+mn-lt"/>
                <a:ea typeface="+mn-ea"/>
                <a:cs typeface="+mn-cs"/>
              </a:defRPr>
            </a:lvl1pPr>
            <a:lvl2pPr marL="914400" indent="-457200" algn="l" defTabSz="914400" rtl="0" eaLnBrk="1" latinLnBrk="0" hangingPunct="1">
              <a:spcBef>
                <a:spcPts val="1000"/>
              </a:spcBef>
              <a:spcAft>
                <a:spcPts val="0"/>
              </a:spcAft>
              <a:buSzPct val="90000"/>
              <a:buFont typeface="Wingdings" pitchFamily="2" charset="2"/>
              <a:buChar char=""/>
              <a:defRPr sz="2200" b="1" kern="1200">
                <a:solidFill>
                  <a:schemeClr val="bg1"/>
                </a:solidFill>
                <a:effectLst>
                  <a:outerShdw blurRad="101600" dist="12700" dir="3600000" algn="tl" rotWithShape="0">
                    <a:prstClr val="black">
                      <a:alpha val="30000"/>
                    </a:prstClr>
                  </a:outerShdw>
                </a:effectLst>
                <a:latin typeface="+mn-lt"/>
                <a:ea typeface="+mn-ea"/>
                <a:cs typeface="+mn-cs"/>
              </a:defRPr>
            </a:lvl2pPr>
            <a:lvl3pPr marL="1371600" indent="-457200" algn="l" defTabSz="914400" rtl="0" eaLnBrk="1" latinLnBrk="0" hangingPunct="1">
              <a:spcBef>
                <a:spcPts val="1000"/>
              </a:spcBef>
              <a:spcAft>
                <a:spcPts val="0"/>
              </a:spcAft>
              <a:buSzPct val="90000"/>
              <a:buFont typeface="Wingdings" pitchFamily="2" charset="2"/>
              <a:buChar char=""/>
              <a:defRPr sz="2000" b="1" kern="1200">
                <a:solidFill>
                  <a:schemeClr val="bg1"/>
                </a:solidFill>
                <a:effectLst>
                  <a:outerShdw blurRad="101600" dist="12700" dir="3600000" algn="tl" rotWithShape="0">
                    <a:prstClr val="black">
                      <a:alpha val="30000"/>
                    </a:prstClr>
                  </a:outerShdw>
                </a:effectLst>
                <a:latin typeface="+mn-lt"/>
                <a:ea typeface="+mn-ea"/>
                <a:cs typeface="+mn-cs"/>
              </a:defRPr>
            </a:lvl3pPr>
            <a:lvl4pPr marL="1828800" indent="-457200" algn="l" defTabSz="914400" rtl="0" eaLnBrk="1" latinLnBrk="0" hangingPunct="1">
              <a:spcBef>
                <a:spcPts val="1000"/>
              </a:spcBef>
              <a:spcAft>
                <a:spcPts val="0"/>
              </a:spcAft>
              <a:buSzPct val="90000"/>
              <a:buFont typeface="Wingdings" pitchFamily="2" charset="2"/>
              <a:buChar char=""/>
              <a:defRPr sz="1800" b="1" kern="1200">
                <a:solidFill>
                  <a:schemeClr val="bg1"/>
                </a:solidFill>
                <a:effectLst>
                  <a:outerShdw blurRad="101600" dist="12700" dir="3600000" algn="tl" rotWithShape="0">
                    <a:prstClr val="black">
                      <a:alpha val="30000"/>
                    </a:prstClr>
                  </a:outerShdw>
                </a:effectLst>
                <a:latin typeface="+mn-lt"/>
                <a:ea typeface="+mn-ea"/>
                <a:cs typeface="+mn-cs"/>
              </a:defRPr>
            </a:lvl4pPr>
            <a:lvl5pPr marL="22860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5pPr>
            <a:lvl6pPr marL="2743200" indent="-457200" algn="l" defTabSz="914400" rtl="0" eaLnBrk="1" latinLnBrk="0" hangingPunct="1">
              <a:spcBef>
                <a:spcPts val="1000"/>
              </a:spcBef>
              <a:buSzPct val="90000"/>
              <a:buFont typeface="Wingdings" pitchFamily="2" charset="2"/>
              <a:buChar char="{"/>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32004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36576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4114800" indent="-457200" algn="l" defTabSz="914400" rtl="0" eaLnBrk="1" latinLnBrk="0" hangingPunct="1">
              <a:spcBef>
                <a:spcPts val="1000"/>
              </a:spcBef>
              <a:buSzPct val="90000"/>
              <a:buFont typeface="Wingdings" pitchFamily="2" charset="2"/>
              <a:buChar char="|"/>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marL="0" indent="0">
              <a:buFont typeface="Wingdings" pitchFamily="2" charset="2"/>
              <a:buNone/>
            </a:pPr>
            <a:r>
              <a:rPr lang="fr-FR" dirty="0" smtClean="0"/>
              <a:t>Services d’approvisionnement</a:t>
            </a:r>
          </a:p>
          <a:p>
            <a:pPr marL="0" indent="0">
              <a:buNone/>
            </a:pPr>
            <a:r>
              <a:rPr lang="fr-FR" dirty="0"/>
              <a:t>Services de r</a:t>
            </a:r>
            <a:r>
              <a:rPr lang="fr-FR" dirty="0" smtClean="0"/>
              <a:t>égulation</a:t>
            </a:r>
          </a:p>
          <a:p>
            <a:pPr marL="0" indent="0">
              <a:buNone/>
            </a:pPr>
            <a:r>
              <a:rPr lang="fr-FR" dirty="0"/>
              <a:t>Services </a:t>
            </a:r>
            <a:r>
              <a:rPr lang="fr-FR" dirty="0" smtClean="0"/>
              <a:t>culturels</a:t>
            </a:r>
            <a:endParaRPr lang="fr-FR" dirty="0"/>
          </a:p>
        </p:txBody>
      </p:sp>
      <p:grpSp>
        <p:nvGrpSpPr>
          <p:cNvPr id="6" name="Grouper 5"/>
          <p:cNvGrpSpPr/>
          <p:nvPr/>
        </p:nvGrpSpPr>
        <p:grpSpPr>
          <a:xfrm>
            <a:off x="146532" y="893612"/>
            <a:ext cx="2744443" cy="3127694"/>
            <a:chOff x="146532" y="893612"/>
            <a:chExt cx="2744443" cy="3127694"/>
          </a:xfrm>
        </p:grpSpPr>
        <p:pic>
          <p:nvPicPr>
            <p:cNvPr id="3" name="Image 2" descr="sondage-prairie-humide3.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6532" y="893612"/>
              <a:ext cx="2744443" cy="3127694"/>
            </a:xfrm>
            <a:prstGeom prst="rect">
              <a:avLst/>
            </a:prstGeom>
          </p:spPr>
        </p:pic>
        <p:sp>
          <p:nvSpPr>
            <p:cNvPr id="11" name="Rectangle 10"/>
            <p:cNvSpPr/>
            <p:nvPr/>
          </p:nvSpPr>
          <p:spPr>
            <a:xfrm>
              <a:off x="172550" y="947968"/>
              <a:ext cx="2718425" cy="400110"/>
            </a:xfrm>
            <a:prstGeom prst="rect">
              <a:avLst/>
            </a:prstGeom>
          </p:spPr>
          <p:txBody>
            <a:bodyPr wrap="square">
              <a:spAutoFit/>
            </a:bodyPr>
            <a:lstStyle/>
            <a:p>
              <a:pPr algn="ctr"/>
              <a:r>
                <a:rPr lang="fr-FR" sz="2000" b="1" dirty="0">
                  <a:solidFill>
                    <a:schemeClr val="bg1"/>
                  </a:solidFill>
                </a:rPr>
                <a:t>Services de support</a:t>
              </a:r>
            </a:p>
          </p:txBody>
        </p:sp>
      </p:grpSp>
      <p:grpSp>
        <p:nvGrpSpPr>
          <p:cNvPr id="9" name="Grouper 8"/>
          <p:cNvGrpSpPr/>
          <p:nvPr/>
        </p:nvGrpSpPr>
        <p:grpSpPr>
          <a:xfrm>
            <a:off x="3272016" y="943794"/>
            <a:ext cx="4386589" cy="2422219"/>
            <a:chOff x="3272016" y="943794"/>
            <a:chExt cx="4386589" cy="2422219"/>
          </a:xfrm>
        </p:grpSpPr>
        <p:pic>
          <p:nvPicPr>
            <p:cNvPr id="2" name="Image 1" descr="plage Wissant ©S.Dhote.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72016" y="943794"/>
              <a:ext cx="4386589" cy="2422219"/>
            </a:xfrm>
            <a:prstGeom prst="rect">
              <a:avLst/>
            </a:prstGeom>
          </p:spPr>
        </p:pic>
        <p:sp>
          <p:nvSpPr>
            <p:cNvPr id="12" name="Rectangle 11"/>
            <p:cNvSpPr/>
            <p:nvPr/>
          </p:nvSpPr>
          <p:spPr>
            <a:xfrm>
              <a:off x="3272016" y="1006921"/>
              <a:ext cx="4386589" cy="400110"/>
            </a:xfrm>
            <a:prstGeom prst="rect">
              <a:avLst/>
            </a:prstGeom>
          </p:spPr>
          <p:txBody>
            <a:bodyPr wrap="square">
              <a:spAutoFit/>
            </a:bodyPr>
            <a:lstStyle/>
            <a:p>
              <a:pPr algn="ctr"/>
              <a:r>
                <a:rPr lang="fr-FR" sz="2000" b="1" dirty="0" smtClean="0">
                  <a:solidFill>
                    <a:schemeClr val="bg1"/>
                  </a:solidFill>
                </a:rPr>
                <a:t>Services culturels</a:t>
              </a:r>
              <a:endParaRPr lang="fr-FR" sz="2000" b="1" dirty="0">
                <a:solidFill>
                  <a:schemeClr val="bg1"/>
                </a:solidFill>
              </a:endParaRPr>
            </a:p>
          </p:txBody>
        </p:sp>
      </p:grpSp>
      <p:grpSp>
        <p:nvGrpSpPr>
          <p:cNvPr id="17" name="Grouper 16"/>
          <p:cNvGrpSpPr/>
          <p:nvPr/>
        </p:nvGrpSpPr>
        <p:grpSpPr>
          <a:xfrm>
            <a:off x="5234687" y="3515326"/>
            <a:ext cx="3645839" cy="2418406"/>
            <a:chOff x="5234687" y="3515326"/>
            <a:chExt cx="3645839" cy="2418406"/>
          </a:xfrm>
        </p:grpSpPr>
        <p:pic>
          <p:nvPicPr>
            <p:cNvPr id="8" name="Image 7" descr="IMA_CHEMIN_2117_1369921148.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34687" y="3515326"/>
              <a:ext cx="3645839" cy="2418406"/>
            </a:xfrm>
            <a:prstGeom prst="rect">
              <a:avLst/>
            </a:prstGeom>
          </p:spPr>
        </p:pic>
        <p:sp>
          <p:nvSpPr>
            <p:cNvPr id="13" name="Rectangle 12"/>
            <p:cNvSpPr/>
            <p:nvPr/>
          </p:nvSpPr>
          <p:spPr>
            <a:xfrm>
              <a:off x="5234687" y="5417636"/>
              <a:ext cx="3645839" cy="400110"/>
            </a:xfrm>
            <a:prstGeom prst="rect">
              <a:avLst/>
            </a:prstGeom>
          </p:spPr>
          <p:txBody>
            <a:bodyPr wrap="square">
              <a:spAutoFit/>
            </a:bodyPr>
            <a:lstStyle/>
            <a:p>
              <a:pPr algn="ctr"/>
              <a:r>
                <a:rPr lang="fr-FR" sz="2000" b="1" dirty="0">
                  <a:solidFill>
                    <a:schemeClr val="bg1"/>
                  </a:solidFill>
                </a:rPr>
                <a:t>Services de </a:t>
              </a:r>
              <a:r>
                <a:rPr lang="fr-FR" sz="2000" b="1" dirty="0" smtClean="0">
                  <a:solidFill>
                    <a:schemeClr val="bg1"/>
                  </a:solidFill>
                </a:rPr>
                <a:t>régulation</a:t>
              </a:r>
              <a:endParaRPr lang="fr-FR" sz="2000" b="1" dirty="0">
                <a:solidFill>
                  <a:schemeClr val="bg1"/>
                </a:solidFill>
              </a:endParaRPr>
            </a:p>
          </p:txBody>
        </p:sp>
      </p:grpSp>
      <p:grpSp>
        <p:nvGrpSpPr>
          <p:cNvPr id="19" name="Grouper 18"/>
          <p:cNvGrpSpPr/>
          <p:nvPr/>
        </p:nvGrpSpPr>
        <p:grpSpPr>
          <a:xfrm>
            <a:off x="172550" y="3665333"/>
            <a:ext cx="4927331" cy="2986441"/>
            <a:chOff x="172550" y="3665333"/>
            <a:chExt cx="4927331" cy="2986441"/>
          </a:xfrm>
        </p:grpSpPr>
        <p:pic>
          <p:nvPicPr>
            <p:cNvPr id="5" name="Image 4" descr="15002.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69124" y="4921017"/>
              <a:ext cx="1730757" cy="1730757"/>
            </a:xfrm>
            <a:prstGeom prst="rect">
              <a:avLst/>
            </a:prstGeom>
          </p:spPr>
        </p:pic>
        <p:pic>
          <p:nvPicPr>
            <p:cNvPr id="16" name="Image 15" descr="tas de bois 2 © sharon hobby.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2550" y="4447899"/>
              <a:ext cx="3909313" cy="2203875"/>
            </a:xfrm>
            <a:prstGeom prst="rect">
              <a:avLst/>
            </a:prstGeom>
          </p:spPr>
        </p:pic>
        <p:pic>
          <p:nvPicPr>
            <p:cNvPr id="7" name="Image 6" descr="aspirine2.jp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72551" y="4195271"/>
              <a:ext cx="1198168" cy="1105753"/>
            </a:xfrm>
            <a:prstGeom prst="rect">
              <a:avLst/>
            </a:prstGeom>
          </p:spPr>
        </p:pic>
        <p:pic>
          <p:nvPicPr>
            <p:cNvPr id="15" name="Image 14" descr="t-shirt-coton-premium-homme-180-marquage-1-couleur-inclus.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69124" y="3665333"/>
              <a:ext cx="1703775" cy="1597345"/>
            </a:xfrm>
            <a:prstGeom prst="rect">
              <a:avLst/>
            </a:prstGeom>
          </p:spPr>
        </p:pic>
        <p:sp>
          <p:nvSpPr>
            <p:cNvPr id="14" name="Rectangle 13"/>
            <p:cNvSpPr/>
            <p:nvPr/>
          </p:nvSpPr>
          <p:spPr>
            <a:xfrm>
              <a:off x="172550" y="6248512"/>
              <a:ext cx="4181431" cy="400110"/>
            </a:xfrm>
            <a:prstGeom prst="rect">
              <a:avLst/>
            </a:prstGeom>
          </p:spPr>
          <p:txBody>
            <a:bodyPr wrap="square">
              <a:spAutoFit/>
            </a:bodyPr>
            <a:lstStyle/>
            <a:p>
              <a:pPr algn="ctr"/>
              <a:r>
                <a:rPr lang="fr-FR" sz="2000" b="1" dirty="0">
                  <a:solidFill>
                    <a:schemeClr val="bg1"/>
                  </a:solidFill>
                </a:rPr>
                <a:t>Services </a:t>
              </a:r>
              <a:r>
                <a:rPr lang="fr-FR" sz="2000" b="1" dirty="0" smtClean="0">
                  <a:solidFill>
                    <a:schemeClr val="bg1"/>
                  </a:solidFill>
                </a:rPr>
                <a:t>d’approvisionnement</a:t>
              </a:r>
              <a:endParaRPr lang="fr-FR" sz="2000" b="1" dirty="0">
                <a:solidFill>
                  <a:schemeClr val="bg1"/>
                </a:solidFill>
              </a:endParaRPr>
            </a:p>
          </p:txBody>
        </p:sp>
      </p:grpSp>
    </p:spTree>
    <p:extLst>
      <p:ext uri="{BB962C8B-B14F-4D97-AF65-F5344CB8AC3E}">
        <p14:creationId xmlns:p14="http://schemas.microsoft.com/office/powerpoint/2010/main" val="2703173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91186"/>
            <a:ext cx="9144000" cy="545767"/>
          </a:xfrm>
        </p:spPr>
        <p:txBody>
          <a:bodyPr/>
          <a:lstStyle/>
          <a:p>
            <a:pPr marL="0" indent="0" algn="ctr">
              <a:buNone/>
            </a:pPr>
            <a:r>
              <a:rPr lang="fr-FR" dirty="0" smtClean="0"/>
              <a:t>La fragmentation mise en cause</a:t>
            </a:r>
            <a:endParaRPr lang="fr-FR" dirty="0"/>
          </a:p>
        </p:txBody>
      </p:sp>
      <p:pic>
        <p:nvPicPr>
          <p:cNvPr id="8" name="Image 1" descr="DSCN0543.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1600224" y="2822222"/>
            <a:ext cx="7378935" cy="38805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Image 1" descr="Pages de PlaquetteTVB.tif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013" y="934507"/>
            <a:ext cx="5605369" cy="307304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261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1308" y="141518"/>
            <a:ext cx="8099203" cy="597391"/>
          </a:xfrm>
        </p:spPr>
        <p:txBody>
          <a:bodyPr/>
          <a:lstStyle/>
          <a:p>
            <a:pPr marL="0" indent="0" algn="ctr">
              <a:buNone/>
            </a:pPr>
            <a:r>
              <a:rPr lang="fr-FR" dirty="0"/>
              <a:t>C</a:t>
            </a:r>
            <a:r>
              <a:rPr lang="fr-FR" dirty="0" smtClean="0"/>
              <a:t>omprendre le SRCE-TVB</a:t>
            </a:r>
            <a:endParaRPr lang="fr-FR" dirty="0"/>
          </a:p>
        </p:txBody>
      </p:sp>
      <p:pic>
        <p:nvPicPr>
          <p:cNvPr id="5" name="Image 1" descr="Doc TVB AGUR-compilé_Page_01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9798" y="597515"/>
            <a:ext cx="8727036" cy="6154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18817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36908"/>
            <a:ext cx="9144000" cy="848425"/>
          </a:xfrm>
        </p:spPr>
        <p:txBody>
          <a:bodyPr>
            <a:normAutofit/>
          </a:bodyPr>
          <a:lstStyle/>
          <a:p>
            <a:pPr marL="0" indent="0" algn="ctr">
              <a:buNone/>
            </a:pPr>
            <a:r>
              <a:rPr lang="fr-FR" dirty="0" smtClean="0"/>
              <a:t>Le projet « Collège au naturel  » contribue au remaillage écologique régional</a:t>
            </a:r>
            <a:endParaRPr lang="fr-FR" dirty="0"/>
          </a:p>
        </p:txBody>
      </p:sp>
      <p:pic>
        <p:nvPicPr>
          <p:cNvPr id="4" name="Image 3"/>
          <p:cNvPicPr/>
          <p:nvPr/>
        </p:nvPicPr>
        <p:blipFill rotWithShape="1">
          <a:blip r:embed="rId3" cstate="email">
            <a:extLst>
              <a:ext uri="{28A0092B-C50C-407E-A947-70E740481C1C}">
                <a14:useLocalDpi xmlns:a14="http://schemas.microsoft.com/office/drawing/2010/main"/>
              </a:ext>
            </a:extLst>
          </a:blip>
          <a:srcRect/>
          <a:stretch/>
        </p:blipFill>
        <p:spPr bwMode="auto">
          <a:xfrm>
            <a:off x="209048" y="2128269"/>
            <a:ext cx="8737396" cy="3071878"/>
          </a:xfrm>
          <a:prstGeom prst="rect">
            <a:avLst/>
          </a:prstGeom>
          <a:ln>
            <a:solidFill>
              <a:srgbClr val="000000"/>
            </a:solidFill>
          </a:ln>
          <a:extLst>
            <a:ext uri="{53640926-AAD7-44d8-BBD7-CCE9431645EC}">
              <a14:shadowObscured xmlns:a14="http://schemas.microsoft.com/office/drawing/2010/main"/>
            </a:ext>
          </a:extLst>
        </p:spPr>
      </p:pic>
      <p:sp>
        <p:nvSpPr>
          <p:cNvPr id="5" name="Bulle ronde 4"/>
          <p:cNvSpPr/>
          <p:nvPr/>
        </p:nvSpPr>
        <p:spPr>
          <a:xfrm>
            <a:off x="6142814" y="3687720"/>
            <a:ext cx="598405" cy="183165"/>
          </a:xfrm>
          <a:prstGeom prst="wedgeEllipseCallout">
            <a:avLst>
              <a:gd name="adj1" fmla="val -28996"/>
              <a:gd name="adj2" fmla="val 1691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2000" dirty="0"/>
          </a:p>
        </p:txBody>
      </p:sp>
    </p:spTree>
    <p:extLst>
      <p:ext uri="{BB962C8B-B14F-4D97-AF65-F5344CB8AC3E}">
        <p14:creationId xmlns:p14="http://schemas.microsoft.com/office/powerpoint/2010/main" val="41440650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519363" y="1068705"/>
            <a:ext cx="2160588"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5pPr>
            <a:lvl6pPr marL="2514600" indent="-228600" algn="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6pPr>
            <a:lvl7pPr marL="2971800" indent="-228600" algn="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7pPr>
            <a:lvl8pPr marL="3429000" indent="-228600" algn="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8pPr>
            <a:lvl9pPr marL="3886200" indent="-228600" algn="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9pPr>
          </a:lstStyle>
          <a:p>
            <a:pPr algn="l">
              <a:buClrTx/>
              <a:buFontTx/>
              <a:buNone/>
            </a:pPr>
            <a:r>
              <a:rPr lang="fr-FR" sz="1800" dirty="0">
                <a:solidFill>
                  <a:schemeClr val="bg1"/>
                </a:solidFill>
                <a:latin typeface="Arial"/>
                <a:cs typeface="Arial"/>
              </a:rPr>
              <a:t>TVB nationale</a:t>
            </a:r>
          </a:p>
        </p:txBody>
      </p:sp>
      <p:sp>
        <p:nvSpPr>
          <p:cNvPr id="6" name="Text Box 3"/>
          <p:cNvSpPr txBox="1">
            <a:spLocks noChangeArrowheads="1"/>
          </p:cNvSpPr>
          <p:nvPr/>
        </p:nvSpPr>
        <p:spPr bwMode="auto">
          <a:xfrm>
            <a:off x="3862070" y="1957387"/>
            <a:ext cx="335534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5pPr>
            <a:lvl6pPr marL="2514600" indent="-228600" algn="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6pPr>
            <a:lvl7pPr marL="2971800" indent="-228600" algn="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7pPr>
            <a:lvl8pPr marL="3429000" indent="-228600" algn="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8pPr>
            <a:lvl9pPr marL="3886200" indent="-228600" algn="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9pPr>
          </a:lstStyle>
          <a:p>
            <a:pPr algn="l">
              <a:buClrTx/>
              <a:buFontTx/>
              <a:buNone/>
            </a:pPr>
            <a:r>
              <a:rPr lang="fr-FR" sz="1800" dirty="0">
                <a:solidFill>
                  <a:schemeClr val="bg1"/>
                </a:solidFill>
                <a:latin typeface="Arial"/>
                <a:cs typeface="Arial"/>
              </a:rPr>
              <a:t>TVB régionale = </a:t>
            </a:r>
            <a:r>
              <a:rPr lang="fr-FR" sz="2000" b="1" dirty="0" smtClean="0">
                <a:solidFill>
                  <a:schemeClr val="bg1"/>
                </a:solidFill>
                <a:latin typeface="Arial"/>
                <a:cs typeface="Arial"/>
              </a:rPr>
              <a:t>SRCE-TVB</a:t>
            </a:r>
            <a:endParaRPr lang="fr-FR" sz="2000" b="1" dirty="0">
              <a:solidFill>
                <a:schemeClr val="bg1"/>
              </a:solidFill>
              <a:latin typeface="Arial"/>
              <a:cs typeface="Arial"/>
            </a:endParaRPr>
          </a:p>
        </p:txBody>
      </p:sp>
      <p:sp>
        <p:nvSpPr>
          <p:cNvPr id="7" name="Text Box 4"/>
          <p:cNvSpPr txBox="1">
            <a:spLocks noChangeArrowheads="1"/>
          </p:cNvSpPr>
          <p:nvPr/>
        </p:nvSpPr>
        <p:spPr bwMode="auto">
          <a:xfrm>
            <a:off x="5293360" y="3074035"/>
            <a:ext cx="3769360" cy="431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5pPr>
            <a:lvl6pPr marL="2514600" indent="-228600" algn="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6pPr>
            <a:lvl7pPr marL="2971800" indent="-228600" algn="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7pPr>
            <a:lvl8pPr marL="3429000" indent="-228600" algn="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8pPr>
            <a:lvl9pPr marL="3886200" indent="-228600" algn="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9pPr>
          </a:lstStyle>
          <a:p>
            <a:pPr algn="l">
              <a:buClrTx/>
              <a:buFontTx/>
              <a:buNone/>
            </a:pPr>
            <a:r>
              <a:rPr lang="fr-FR" sz="1800" dirty="0">
                <a:solidFill>
                  <a:schemeClr val="bg1"/>
                </a:solidFill>
                <a:latin typeface="Arial"/>
                <a:cs typeface="Arial"/>
              </a:rPr>
              <a:t>TVB </a:t>
            </a:r>
            <a:r>
              <a:rPr lang="fr-FR" sz="1800" dirty="0" smtClean="0">
                <a:solidFill>
                  <a:schemeClr val="bg1"/>
                </a:solidFill>
                <a:latin typeface="Arial"/>
                <a:cs typeface="Arial"/>
              </a:rPr>
              <a:t>intercommunale</a:t>
            </a:r>
            <a:endParaRPr lang="fr-FR" sz="1800" dirty="0">
              <a:solidFill>
                <a:schemeClr val="bg1"/>
              </a:solidFill>
              <a:latin typeface="Arial"/>
              <a:cs typeface="Arial"/>
            </a:endParaRPr>
          </a:p>
        </p:txBody>
      </p:sp>
      <p:sp>
        <p:nvSpPr>
          <p:cNvPr id="8" name="Text Box 5"/>
          <p:cNvSpPr txBox="1">
            <a:spLocks noChangeArrowheads="1"/>
          </p:cNvSpPr>
          <p:nvPr/>
        </p:nvSpPr>
        <p:spPr bwMode="auto">
          <a:xfrm>
            <a:off x="6089650" y="3995103"/>
            <a:ext cx="2973070" cy="536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5pPr>
            <a:lvl6pPr marL="2514600" indent="-228600" algn="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6pPr>
            <a:lvl7pPr marL="2971800" indent="-228600" algn="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7pPr>
            <a:lvl8pPr marL="3429000" indent="-228600" algn="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8pPr>
            <a:lvl9pPr marL="3886200" indent="-228600" algn="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9pPr>
          </a:lstStyle>
          <a:p>
            <a:pPr algn="l">
              <a:buClrTx/>
              <a:buFontTx/>
              <a:buNone/>
            </a:pPr>
            <a:r>
              <a:rPr lang="fr-FR" sz="1800" dirty="0">
                <a:solidFill>
                  <a:schemeClr val="bg1"/>
                </a:solidFill>
                <a:latin typeface="Arial"/>
                <a:cs typeface="Arial"/>
              </a:rPr>
              <a:t>TVB </a:t>
            </a:r>
            <a:r>
              <a:rPr lang="fr-FR" sz="1800" dirty="0" smtClean="0">
                <a:solidFill>
                  <a:schemeClr val="bg1"/>
                </a:solidFill>
                <a:latin typeface="Arial"/>
                <a:cs typeface="Arial"/>
              </a:rPr>
              <a:t>communale</a:t>
            </a:r>
            <a:endParaRPr lang="fr-FR" sz="1800" dirty="0">
              <a:solidFill>
                <a:schemeClr val="bg1"/>
              </a:solidFill>
              <a:latin typeface="Arial"/>
              <a:cs typeface="Arial"/>
            </a:endParaRPr>
          </a:p>
        </p:txBody>
      </p:sp>
      <p:sp>
        <p:nvSpPr>
          <p:cNvPr id="9" name="Text Box 6"/>
          <p:cNvSpPr txBox="1">
            <a:spLocks noChangeArrowheads="1"/>
          </p:cNvSpPr>
          <p:nvPr/>
        </p:nvSpPr>
        <p:spPr bwMode="auto">
          <a:xfrm>
            <a:off x="2160588" y="283845"/>
            <a:ext cx="3132772"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5pPr>
            <a:lvl6pPr marL="2514600" indent="-228600" algn="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6pPr>
            <a:lvl7pPr marL="2971800" indent="-228600" algn="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7pPr>
            <a:lvl8pPr marL="3429000" indent="-228600" algn="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8pPr>
            <a:lvl9pPr marL="3886200" indent="-228600" algn="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9pPr>
          </a:lstStyle>
          <a:p>
            <a:pPr algn="l">
              <a:buClrTx/>
              <a:buFontTx/>
              <a:buNone/>
            </a:pPr>
            <a:r>
              <a:rPr lang="fr-FR" sz="1800" dirty="0" smtClean="0">
                <a:solidFill>
                  <a:schemeClr val="bg1"/>
                </a:solidFill>
                <a:latin typeface="Arial"/>
                <a:cs typeface="Arial"/>
              </a:rPr>
              <a:t>Infrastructure verte européenne</a:t>
            </a:r>
            <a:endParaRPr lang="fr-FR" sz="1800" dirty="0">
              <a:solidFill>
                <a:schemeClr val="bg1"/>
              </a:solidFill>
              <a:latin typeface="Arial"/>
              <a:cs typeface="Arial"/>
            </a:endParaRPr>
          </a:p>
        </p:txBody>
      </p:sp>
      <p:pic>
        <p:nvPicPr>
          <p:cNvPr id="10"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388" y="265112"/>
            <a:ext cx="1885950" cy="1535113"/>
          </a:xfrm>
          <a:prstGeom prst="rect">
            <a:avLst/>
          </a:prstGeom>
          <a:noFill/>
          <a:ln w="36000" cap="flat">
            <a:solidFill>
              <a:srgbClr val="00808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 name="Text Box 5"/>
          <p:cNvSpPr txBox="1">
            <a:spLocks noChangeArrowheads="1"/>
          </p:cNvSpPr>
          <p:nvPr/>
        </p:nvSpPr>
        <p:spPr bwMode="auto">
          <a:xfrm>
            <a:off x="2587522" y="6232860"/>
            <a:ext cx="2642973" cy="6251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5pPr>
            <a:lvl6pPr marL="2514600" indent="-228600" algn="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6pPr>
            <a:lvl7pPr marL="2971800" indent="-228600" algn="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7pPr>
            <a:lvl8pPr marL="3429000" indent="-228600" algn="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8pPr>
            <a:lvl9pPr marL="3886200" indent="-228600" algn="r"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RNPC" charset="0"/>
                <a:ea typeface="SimSun" charset="0"/>
                <a:cs typeface="SimSun" charset="0"/>
              </a:defRPr>
            </a:lvl9pPr>
          </a:lstStyle>
          <a:p>
            <a:pPr algn="r">
              <a:buClrTx/>
              <a:buFontTx/>
              <a:buNone/>
            </a:pPr>
            <a:r>
              <a:rPr lang="fr-FR" sz="1800" dirty="0" smtClean="0">
                <a:solidFill>
                  <a:schemeClr val="bg1"/>
                </a:solidFill>
                <a:latin typeface="Arial"/>
                <a:cs typeface="Arial"/>
              </a:rPr>
              <a:t>Espace de biodiversité</a:t>
            </a:r>
          </a:p>
          <a:p>
            <a:pPr algn="r">
              <a:buClrTx/>
              <a:buFontTx/>
              <a:buNone/>
            </a:pPr>
            <a:r>
              <a:rPr lang="fr-FR" sz="1800" dirty="0" smtClean="0">
                <a:solidFill>
                  <a:schemeClr val="bg1"/>
                </a:solidFill>
                <a:latin typeface="Arial"/>
                <a:cs typeface="Arial"/>
              </a:rPr>
              <a:t>« Collège au naturel »</a:t>
            </a:r>
            <a:endParaRPr lang="fr-FR" sz="1800" dirty="0">
              <a:solidFill>
                <a:schemeClr val="bg1"/>
              </a:solidFill>
              <a:latin typeface="Arial"/>
              <a:cs typeface="Arial"/>
            </a:endParaRPr>
          </a:p>
        </p:txBody>
      </p:sp>
      <p:pic>
        <p:nvPicPr>
          <p:cNvPr id="11"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7410" y="1160145"/>
            <a:ext cx="1514475" cy="1476375"/>
          </a:xfrm>
          <a:prstGeom prst="rect">
            <a:avLst/>
          </a:prstGeom>
          <a:noFill/>
          <a:ln w="36000" cap="flat">
            <a:solidFill>
              <a:srgbClr val="00808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 name="Image 1" descr="Sup baromètre bio_Page_7.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1467555" y="2155848"/>
            <a:ext cx="2378478" cy="15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57793" y="3074035"/>
            <a:ext cx="2498725" cy="1800225"/>
          </a:xfrm>
          <a:prstGeom prst="rect">
            <a:avLst/>
          </a:prstGeom>
          <a:noFill/>
          <a:ln w="36000" cap="flat">
            <a:solidFill>
              <a:srgbClr val="00808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 name="Picture 1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56405" y="4075113"/>
            <a:ext cx="1800225" cy="2076450"/>
          </a:xfrm>
          <a:prstGeom prst="rect">
            <a:avLst/>
          </a:prstGeom>
          <a:noFill/>
          <a:ln w="36000" cap="flat">
            <a:solidFill>
              <a:srgbClr val="00808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 name="Image 14" descr="Plantations.jp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293360" y="5262880"/>
            <a:ext cx="3521508" cy="1463040"/>
          </a:xfrm>
          <a:prstGeom prst="rect">
            <a:avLst/>
          </a:prstGeom>
        </p:spPr>
      </p:pic>
    </p:spTree>
    <p:extLst>
      <p:ext uri="{BB962C8B-B14F-4D97-AF65-F5344CB8AC3E}">
        <p14:creationId xmlns:p14="http://schemas.microsoft.com/office/powerpoint/2010/main" val="35095496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Été">
  <a:themeElements>
    <a:clrScheme name="Personnalisée 1">
      <a:dk1>
        <a:sysClr val="windowText" lastClr="000000"/>
      </a:dk1>
      <a:lt1>
        <a:sysClr val="window" lastClr="FFFFFF"/>
      </a:lt1>
      <a:dk2>
        <a:srgbClr val="3E3D2D"/>
      </a:dk2>
      <a:lt2>
        <a:srgbClr val="408000"/>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Summer">
      <a:fillStyleLst>
        <a:solidFill>
          <a:schemeClr val="phClr"/>
        </a:solidFill>
        <a:solidFill>
          <a:schemeClr val="phClr">
            <a:tint val="90000"/>
            <a:satMod val="135000"/>
          </a:schemeClr>
        </a:solidFill>
        <a:solidFill>
          <a:schemeClr val="phClr">
            <a:shade val="80000"/>
            <a:satMod val="110000"/>
          </a:schemeClr>
        </a:solidFill>
      </a:fillStyleLst>
      <a:lnStyleLst>
        <a:ln w="9525" cap="flat" cmpd="sng" algn="ctr">
          <a:solidFill>
            <a:schemeClr val="phClr">
              <a:satMod val="135000"/>
            </a:schemeClr>
          </a:solidFill>
          <a:prstDash val="solid"/>
        </a:ln>
        <a:ln w="25400" cap="flat" cmpd="sng" algn="ctr">
          <a:solidFill>
            <a:schemeClr val="phClr">
              <a:satMod val="150000"/>
            </a:schemeClr>
          </a:solidFill>
          <a:prstDash val="solid"/>
        </a:ln>
        <a:ln w="38100" cap="flat" cmpd="sng" algn="ctr">
          <a:solidFill>
            <a:schemeClr val="phClr">
              <a:satMod val="150000"/>
            </a:schemeClr>
          </a:solidFill>
          <a:prstDash val="solid"/>
        </a:ln>
      </a:lnStyleLst>
      <a:effectStyleLst>
        <a:effectStyle>
          <a:effectLst/>
        </a:effectStyle>
        <a:effectStyle>
          <a:effectLst>
            <a:outerShdw blurRad="76200" sx="101000" sy="101000" algn="ctr" rotWithShape="0">
              <a:srgbClr val="000000">
                <a:alpha val="50000"/>
              </a:srgbClr>
            </a:outerShdw>
            <a:reflection blurRad="12700" stA="20000" endPos="35000" dist="63500" dir="5400000" sy="-100000" rotWithShape="0"/>
          </a:effectLst>
        </a:effectStyle>
        <a:effectStyle>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gs>
            <a:gs pos="100000">
              <a:schemeClr val="tx2"/>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3637</TotalTime>
  <Words>1597</Words>
  <Application>Microsoft Macintosh PowerPoint</Application>
  <PresentationFormat>Présentation à l'écran (4:3)</PresentationFormat>
  <Paragraphs>85</Paragraphs>
  <Slides>7</Slides>
  <Notes>7</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Été</vt:lpstr>
      <vt:lpstr>02 / LES ENJEUX DE LA BIODIVERSITÉ</vt:lpstr>
      <vt:lpstr>Présentation PowerPoint</vt:lpstr>
      <vt:lpstr>Présentation PowerPoint</vt:lpstr>
      <vt:lpstr>Présentation PowerPoint</vt:lpstr>
      <vt:lpstr>Présentation PowerPoint</vt:lpstr>
      <vt:lpstr>Présentation PowerPoint</vt:lpstr>
      <vt:lpstr>Présentation PowerPoint</vt:lpstr>
    </vt:vector>
  </TitlesOfParts>
  <Company>Espaces naturels régionaux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Cahier technique</dc:title>
  <dc:creator>christelle gadenne</dc:creator>
  <cp:lastModifiedBy>Fabien Brimont</cp:lastModifiedBy>
  <cp:revision>114</cp:revision>
  <cp:lastPrinted>2016-01-07T13:46:46Z</cp:lastPrinted>
  <dcterms:created xsi:type="dcterms:W3CDTF">2016-01-02T13:12:39Z</dcterms:created>
  <dcterms:modified xsi:type="dcterms:W3CDTF">2016-09-29T12:24:52Z</dcterms:modified>
</cp:coreProperties>
</file>